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3657600" y="0"/>
            <a:ext cx="54864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0" y="1755242"/>
            <a:ext cx="5372100" cy="10972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294" b="1" spc="-1" kern="0" dirty="0">
                <a:solidFill>
                  <a:srgbClr val="FFFFFF"/>
                </a:solidFill>
              </a:rPr>
              <a:t>Kubernetes</a:t>
            </a:r>
            <a:pPr algn="l" indent="0" marL="0">
              <a:lnSpc>
                <a:spcPts val="4300"/>
              </a:lnSpc>
              <a:buNone/>
            </a:pPr>
            <a:r>
              <a:rPr lang="en-US" sz="3294" b="1" spc="-1" kern="0" dirty="0">
                <a:solidFill>
                  <a:srgbClr val="FFFFFF"/>
                </a:solidFill>
              </a:rPr>
              <a:t>
</a:t>
            </a:r>
            <a:pPr algn="l" indent="0" marL="0">
              <a:lnSpc>
                <a:spcPts val="4300"/>
              </a:lnSpc>
              <a:buNone/>
            </a:pPr>
            <a:r>
              <a:rPr lang="en-US" sz="3294" b="1" spc="-1" kern="0" dirty="0">
                <a:solidFill>
                  <a:srgbClr val="FFFFFF"/>
                </a:solidFill>
              </a:rPr>
              <a:t>性能调优专项指南</a:t>
            </a:r>
            <a:endParaRPr lang="en-US" sz="3294" dirty="0"/>
          </a:p>
        </p:txBody>
      </p:sp>
      <p:sp>
        <p:nvSpPr>
          <p:cNvPr id="5" name="Shape 1"/>
          <p:cNvSpPr/>
          <p:nvPr/>
        </p:nvSpPr>
        <p:spPr>
          <a:xfrm>
            <a:off x="571500" y="2995352"/>
            <a:ext cx="4286250" cy="66436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571500" y="2995352"/>
            <a:ext cx="28575" cy="664369"/>
          </a:xfrm>
          <a:prstGeom prst="rect">
            <a:avLst/>
          </a:prstGeom>
          <a:solidFill>
            <a:srgbClr val="3585BC"/>
          </a:solidFill>
          <a:ln/>
        </p:spPr>
      </p:sp>
      <p:sp>
        <p:nvSpPr>
          <p:cNvPr id="7" name="Text 3"/>
          <p:cNvSpPr/>
          <p:nvPr/>
        </p:nvSpPr>
        <p:spPr>
          <a:xfrm>
            <a:off x="571500" y="2995352"/>
            <a:ext cx="4286250" cy="664369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4" dirty="0">
                <a:solidFill>
                  <a:srgbClr val="FFFFFF">
                    <a:alpha val="90000"/>
                  </a:srgbClr>
                </a:solidFill>
              </a:rPr>
              <a:t>系统层面、组件层面与应用层面的</a:t>
            </a:r>
            <a:pPr algn="l" indent="0" marL="0">
              <a:lnSpc>
                <a:spcPts val="2200"/>
              </a:lnSpc>
              <a:buNone/>
            </a:pPr>
            <a:r>
              <a:rPr lang="en-US" sz="1704" dirty="0">
                <a:solidFill>
                  <a:srgbClr val="FFFFFF">
                    <a:alpha val="90000"/>
                  </a:srgbClr>
                </a:solidFill>
              </a:rPr>
              <a:t>
</a:t>
            </a:r>
            <a:pPr algn="l" indent="0" marL="0">
              <a:lnSpc>
                <a:spcPts val="2200"/>
              </a:lnSpc>
              <a:buNone/>
            </a:pPr>
            <a:r>
              <a:rPr lang="en-US" sz="1704" dirty="0">
                <a:solidFill>
                  <a:srgbClr val="FFFFFF">
                    <a:alpha val="90000"/>
                  </a:srgbClr>
                </a:solidFill>
              </a:rPr>
              <a:t>完整优化战略</a:t>
            </a:r>
            <a:endParaRPr lang="en-US" sz="170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563070"/>
            <a:ext cx="128588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1525" y="4539853"/>
            <a:ext cx="16226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000000"/>
                </a:solidFill>
              </a:rPr>
              <a:t>专家级性能优化手册 | 2026</a:t>
            </a:r>
            <a:endParaRPr lang="en-US" sz="9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293787"/>
            <a:ext cx="357188" cy="357188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78" y="386655"/>
            <a:ext cx="192881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969" y="285750"/>
            <a:ext cx="3086128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D47A1"/>
                </a:solidFill>
              </a:rPr>
              <a:t>性能监控、诊断与可观测性</a:t>
            </a:r>
            <a:endParaRPr lang="en-US" sz="1808" dirty="0"/>
          </a:p>
        </p:txBody>
      </p:sp>
      <p:sp>
        <p:nvSpPr>
          <p:cNvPr id="6" name="Shape 2"/>
          <p:cNvSpPr/>
          <p:nvPr/>
        </p:nvSpPr>
        <p:spPr>
          <a:xfrm>
            <a:off x="428625" y="873323"/>
            <a:ext cx="3669264" cy="1120453"/>
          </a:xfrm>
          <a:prstGeom prst="rect">
            <a:avLst/>
          </a:prstGeom>
          <a:solidFill>
            <a:srgbClr val="FFF3E0"/>
          </a:solidFill>
          <a:ln/>
        </p:spPr>
      </p:sp>
      <p:sp>
        <p:nvSpPr>
          <p:cNvPr id="7" name="Shape 3"/>
          <p:cNvSpPr/>
          <p:nvPr/>
        </p:nvSpPr>
        <p:spPr>
          <a:xfrm>
            <a:off x="428625" y="873323"/>
            <a:ext cx="35719" cy="1120453"/>
          </a:xfrm>
          <a:prstGeom prst="rect">
            <a:avLst/>
          </a:prstGeom>
          <a:solidFill>
            <a:srgbClr val="FF9800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" y="1010952"/>
            <a:ext cx="117872" cy="1337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5091" y="980480"/>
            <a:ext cx="13837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22" b="1" dirty="0">
                <a:solidFill>
                  <a:srgbClr val="E65100"/>
                </a:solidFill>
              </a:rPr>
              <a:t>Prometheus 核心告警</a:t>
            </a:r>
            <a:endParaRPr lang="en-US" sz="922" dirty="0"/>
          </a:p>
        </p:txBody>
      </p:sp>
      <p:sp>
        <p:nvSpPr>
          <p:cNvPr id="10" name="Text 5"/>
          <p:cNvSpPr/>
          <p:nvPr/>
        </p:nvSpPr>
        <p:spPr>
          <a:xfrm>
            <a:off x="535781" y="1257300"/>
            <a:ext cx="9643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API Server 延迟告警:</a:t>
            </a:r>
            <a:endParaRPr lang="en-US" sz="727" dirty="0"/>
          </a:p>
        </p:txBody>
      </p:sp>
      <p:sp>
        <p:nvSpPr>
          <p:cNvPr id="11" name="Shape 6"/>
          <p:cNvSpPr/>
          <p:nvPr/>
        </p:nvSpPr>
        <p:spPr>
          <a:xfrm>
            <a:off x="1500104" y="1250156"/>
            <a:ext cx="447405" cy="150019"/>
          </a:xfrm>
          <a:prstGeom prst="rect">
            <a:avLst/>
          </a:prstGeom>
          <a:solidFill>
            <a:srgbClr val="000000">
              <a:alpha val="5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500104" y="1250156"/>
            <a:ext cx="447405" cy="15001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p99 &gt; 1s</a:t>
            </a:r>
            <a:endParaRPr lang="en-US" sz="727" dirty="0"/>
          </a:p>
        </p:txBody>
      </p:sp>
      <p:sp>
        <p:nvSpPr>
          <p:cNvPr id="13" name="Text 8"/>
          <p:cNvSpPr/>
          <p:nvPr/>
        </p:nvSpPr>
        <p:spPr>
          <a:xfrm>
            <a:off x="535781" y="1417309"/>
            <a:ext cx="88091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etcd 磁盘写入延迟:</a:t>
            </a:r>
            <a:endParaRPr lang="en-US" sz="727" dirty="0"/>
          </a:p>
        </p:txBody>
      </p:sp>
      <p:sp>
        <p:nvSpPr>
          <p:cNvPr id="14" name="Shape 9"/>
          <p:cNvSpPr/>
          <p:nvPr/>
        </p:nvSpPr>
        <p:spPr>
          <a:xfrm>
            <a:off x="1416695" y="1410165"/>
            <a:ext cx="598122" cy="150019"/>
          </a:xfrm>
          <a:prstGeom prst="rect">
            <a:avLst/>
          </a:prstGeom>
          <a:solidFill>
            <a:srgbClr val="000000">
              <a:alpha val="5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416695" y="1410165"/>
            <a:ext cx="598122" cy="15001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p99 &gt; 10ms</a:t>
            </a:r>
            <a:endParaRPr lang="en-US" sz="727" dirty="0"/>
          </a:p>
        </p:txBody>
      </p:sp>
      <p:sp>
        <p:nvSpPr>
          <p:cNvPr id="16" name="Text 11"/>
          <p:cNvSpPr/>
          <p:nvPr/>
        </p:nvSpPr>
        <p:spPr>
          <a:xfrm>
            <a:off x="535781" y="1577318"/>
            <a:ext cx="100174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节点 CPU 饱和度告警:</a:t>
            </a:r>
            <a:endParaRPr lang="en-US" sz="727" dirty="0"/>
          </a:p>
        </p:txBody>
      </p:sp>
      <p:sp>
        <p:nvSpPr>
          <p:cNvPr id="17" name="Shape 12"/>
          <p:cNvSpPr/>
          <p:nvPr/>
        </p:nvSpPr>
        <p:spPr>
          <a:xfrm>
            <a:off x="1537525" y="1570174"/>
            <a:ext cx="337905" cy="150019"/>
          </a:xfrm>
          <a:prstGeom prst="rect">
            <a:avLst/>
          </a:prstGeom>
          <a:solidFill>
            <a:srgbClr val="000000">
              <a:alpha val="5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537525" y="1570174"/>
            <a:ext cx="337905" cy="15001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&gt; 80%</a:t>
            </a:r>
            <a:endParaRPr lang="en-US" sz="727" dirty="0"/>
          </a:p>
        </p:txBody>
      </p:sp>
      <p:sp>
        <p:nvSpPr>
          <p:cNvPr id="19" name="Text 14"/>
          <p:cNvSpPr/>
          <p:nvPr/>
        </p:nvSpPr>
        <p:spPr>
          <a:xfrm>
            <a:off x="535781" y="1737327"/>
            <a:ext cx="95293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容器重启率异常告警: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1488718" y="1730183"/>
            <a:ext cx="630324" cy="150019"/>
          </a:xfrm>
          <a:prstGeom prst="rect">
            <a:avLst/>
          </a:prstGeom>
          <a:solidFill>
            <a:srgbClr val="000000">
              <a:alpha val="5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1488718" y="1730183"/>
            <a:ext cx="630324" cy="15001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&gt; 5次/10min</a:t>
            </a:r>
            <a:endParaRPr lang="en-US" sz="727" dirty="0"/>
          </a:p>
        </p:txBody>
      </p:sp>
      <p:sp>
        <p:nvSpPr>
          <p:cNvPr id="22" name="Shape 17"/>
          <p:cNvSpPr/>
          <p:nvPr/>
        </p:nvSpPr>
        <p:spPr>
          <a:xfrm>
            <a:off x="428625" y="2136651"/>
            <a:ext cx="3669264" cy="1446609"/>
          </a:xfrm>
          <a:prstGeom prst="rect">
            <a:avLst/>
          </a:prstGeom>
          <a:solidFill>
            <a:srgbClr val="F8FAFC"/>
          </a:solidFill>
          <a:ln w="9144">
            <a:solidFill>
              <a:srgbClr val="E0E0E0"/>
            </a:solidFill>
            <a:prstDash val="solid"/>
          </a:ln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317031"/>
            <a:ext cx="128588" cy="128588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00088" y="2293813"/>
            <a:ext cx="6763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D47A1"/>
                </a:solidFill>
              </a:rPr>
              <a:t>诊断工具集</a:t>
            </a:r>
            <a:endParaRPr lang="en-US" sz="885" dirty="0"/>
          </a:p>
        </p:txBody>
      </p:sp>
      <p:sp>
        <p:nvSpPr>
          <p:cNvPr id="25" name="Text 19"/>
          <p:cNvSpPr/>
          <p:nvPr/>
        </p:nvSpPr>
        <p:spPr>
          <a:xfrm>
            <a:off x="571500" y="2554560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26" name="Text 20"/>
          <p:cNvSpPr/>
          <p:nvPr/>
        </p:nvSpPr>
        <p:spPr>
          <a:xfrm>
            <a:off x="700088" y="2561704"/>
            <a:ext cx="175727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集群性能分析脚本 (Cluster Profiling)</a:t>
            </a:r>
            <a:endParaRPr lang="en-US" sz="780" dirty="0"/>
          </a:p>
        </p:txBody>
      </p:sp>
      <p:sp>
        <p:nvSpPr>
          <p:cNvPr id="27" name="Text 21"/>
          <p:cNvSpPr/>
          <p:nvPr/>
        </p:nvSpPr>
        <p:spPr>
          <a:xfrm>
            <a:off x="571500" y="2772445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28" name="Text 22"/>
          <p:cNvSpPr/>
          <p:nvPr/>
        </p:nvSpPr>
        <p:spPr>
          <a:xfrm>
            <a:off x="700088" y="2779588"/>
            <a:ext cx="129500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Pod 启动延迟详细分析工具</a:t>
            </a:r>
            <a:endParaRPr lang="en-US" sz="780" dirty="0"/>
          </a:p>
        </p:txBody>
      </p:sp>
      <p:sp>
        <p:nvSpPr>
          <p:cNvPr id="29" name="Text 23"/>
          <p:cNvSpPr/>
          <p:nvPr/>
        </p:nvSpPr>
        <p:spPr>
          <a:xfrm>
            <a:off x="571500" y="2990329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30" name="Text 24"/>
          <p:cNvSpPr/>
          <p:nvPr/>
        </p:nvSpPr>
        <p:spPr>
          <a:xfrm>
            <a:off x="700088" y="2997473"/>
            <a:ext cx="190074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网络性能诊断 (Netshoot / Kube-bench)</a:t>
            </a:r>
            <a:endParaRPr lang="en-US" sz="780" dirty="0"/>
          </a:p>
        </p:txBody>
      </p:sp>
      <p:sp>
        <p:nvSpPr>
          <p:cNvPr id="31" name="Text 25"/>
          <p:cNvSpPr/>
          <p:nvPr/>
        </p:nvSpPr>
        <p:spPr>
          <a:xfrm>
            <a:off x="571500" y="320821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32" name="Text 26"/>
          <p:cNvSpPr/>
          <p:nvPr/>
        </p:nvSpPr>
        <p:spPr>
          <a:xfrm>
            <a:off x="700088" y="3215357"/>
            <a:ext cx="12858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资源使用趋势与饱和度预测</a:t>
            </a:r>
            <a:endParaRPr lang="en-US" sz="780" dirty="0"/>
          </a:p>
        </p:txBody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202" y="873323"/>
            <a:ext cx="4403173" cy="3214688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4312202" y="4195167"/>
            <a:ext cx="4403173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666666"/>
                </a:solidFill>
              </a:rPr>
              <a:t>实时性能监控矩阵与 etcd 磁盘趋势分析视图</a:t>
            </a:r>
            <a:endParaRPr lang="en-US" sz="72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28625" y="293787"/>
            <a:ext cx="357188" cy="357188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9" y="386655"/>
            <a:ext cx="150019" cy="1714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92969" y="285750"/>
            <a:ext cx="4453765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超大规模集群 (1000+ 节点) 的优化策略</a:t>
            </a:r>
            <a:endParaRPr lang="en-US" sz="1808" dirty="0"/>
          </a:p>
        </p:txBody>
      </p:sp>
      <p:sp>
        <p:nvSpPr>
          <p:cNvPr id="7" name="Shape 2"/>
          <p:cNvSpPr/>
          <p:nvPr/>
        </p:nvSpPr>
        <p:spPr>
          <a:xfrm>
            <a:off x="428625" y="944761"/>
            <a:ext cx="4054078" cy="1867198"/>
          </a:xfrm>
          <a:prstGeom prst="rect">
            <a:avLst/>
          </a:prstGeom>
          <a:solidFill>
            <a:srgbClr val="FFFFFF">
              <a:alpha val="10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9" y="1158180"/>
            <a:ext cx="196453" cy="15716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89397" y="1123355"/>
            <a:ext cx="148316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64B5F6"/>
                </a:solidFill>
              </a:rPr>
              <a:t>API Server 水平扩展</a:t>
            </a:r>
            <a:endParaRPr lang="en-US" sz="1090" dirty="0"/>
          </a:p>
        </p:txBody>
      </p:sp>
      <p:sp>
        <p:nvSpPr>
          <p:cNvPr id="10" name="Text 4"/>
          <p:cNvSpPr/>
          <p:nvPr/>
        </p:nvSpPr>
        <p:spPr>
          <a:xfrm>
            <a:off x="607219" y="1457325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11" name="Text 5"/>
          <p:cNvSpPr/>
          <p:nvPr/>
        </p:nvSpPr>
        <p:spPr>
          <a:xfrm>
            <a:off x="750094" y="1469827"/>
            <a:ext cx="3726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扩展至</a:t>
            </a:r>
            <a:endParaRPr lang="en-US" sz="834" dirty="0"/>
          </a:p>
        </p:txBody>
      </p:sp>
      <p:sp>
        <p:nvSpPr>
          <p:cNvPr id="12" name="Shape 6"/>
          <p:cNvSpPr/>
          <p:nvPr/>
        </p:nvSpPr>
        <p:spPr>
          <a:xfrm>
            <a:off x="1122713" y="1469827"/>
            <a:ext cx="728104" cy="155377"/>
          </a:xfrm>
          <a:prstGeom prst="rect">
            <a:avLst/>
          </a:prstGeom>
          <a:solidFill>
            <a:srgbClr val="1F77B4">
              <a:alpha val="4000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122713" y="1469827"/>
            <a:ext cx="728104" cy="155377"/>
          </a:xfrm>
          <a:prstGeom prst="rect">
            <a:avLst/>
          </a:prstGeom>
          <a:noFill/>
          <a:ln/>
        </p:spPr>
        <p:txBody>
          <a:bodyPr wrap="none" lIns="34036" tIns="0" rIns="34036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10-20 个实例</a:t>
            </a:r>
            <a:endParaRPr lang="en-US" sz="784" dirty="0"/>
          </a:p>
        </p:txBody>
      </p:sp>
      <p:sp>
        <p:nvSpPr>
          <p:cNvPr id="14" name="Text 8"/>
          <p:cNvSpPr/>
          <p:nvPr/>
        </p:nvSpPr>
        <p:spPr>
          <a:xfrm>
            <a:off x="1850817" y="1469827"/>
            <a:ext cx="6012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应对高并发</a:t>
            </a:r>
            <a:endParaRPr lang="en-US" sz="834" dirty="0"/>
          </a:p>
        </p:txBody>
      </p:sp>
      <p:sp>
        <p:nvSpPr>
          <p:cNvPr id="15" name="Text 9"/>
          <p:cNvSpPr/>
          <p:nvPr/>
        </p:nvSpPr>
        <p:spPr>
          <a:xfrm>
            <a:off x="607219" y="1697338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16" name="Text 10"/>
          <p:cNvSpPr/>
          <p:nvPr/>
        </p:nvSpPr>
        <p:spPr>
          <a:xfrm>
            <a:off x="750094" y="1709840"/>
            <a:ext cx="1485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实施多级负载均衡与请求分片</a:t>
            </a:r>
            <a:endParaRPr lang="en-US" sz="834" dirty="0"/>
          </a:p>
        </p:txBody>
      </p:sp>
      <p:sp>
        <p:nvSpPr>
          <p:cNvPr id="17" name="Text 11"/>
          <p:cNvSpPr/>
          <p:nvPr/>
        </p:nvSpPr>
        <p:spPr>
          <a:xfrm>
            <a:off x="607219" y="1937352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18" name="Text 12"/>
          <p:cNvSpPr/>
          <p:nvPr/>
        </p:nvSpPr>
        <p:spPr>
          <a:xfrm>
            <a:off x="750094" y="1949853"/>
            <a:ext cx="1371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优化长连接限制与超时机制</a:t>
            </a:r>
            <a:endParaRPr lang="en-US" sz="834" dirty="0"/>
          </a:p>
        </p:txBody>
      </p:sp>
      <p:sp>
        <p:nvSpPr>
          <p:cNvPr id="19" name="Text 13"/>
          <p:cNvSpPr/>
          <p:nvPr/>
        </p:nvSpPr>
        <p:spPr>
          <a:xfrm>
            <a:off x="607219" y="2177365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20" name="Text 14"/>
          <p:cNvSpPr/>
          <p:nvPr/>
        </p:nvSpPr>
        <p:spPr>
          <a:xfrm>
            <a:off x="750094" y="2189866"/>
            <a:ext cx="16119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启用 API 聚合层减轻主服务压力</a:t>
            </a:r>
            <a:endParaRPr lang="en-US" sz="834" dirty="0"/>
          </a:p>
        </p:txBody>
      </p:sp>
      <p:sp>
        <p:nvSpPr>
          <p:cNvPr id="21" name="Shape 15"/>
          <p:cNvSpPr/>
          <p:nvPr/>
        </p:nvSpPr>
        <p:spPr>
          <a:xfrm>
            <a:off x="4661297" y="944761"/>
            <a:ext cx="4054078" cy="1867198"/>
          </a:xfrm>
          <a:prstGeom prst="rect">
            <a:avLst/>
          </a:prstGeom>
          <a:solidFill>
            <a:srgbClr val="FFFFFF">
              <a:alpha val="10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891" y="1158180"/>
            <a:ext cx="137517" cy="15716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063133" y="1123355"/>
            <a:ext cx="101089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64B5F6"/>
                </a:solidFill>
              </a:rPr>
              <a:t>etcd 集群增强</a:t>
            </a:r>
            <a:endParaRPr lang="en-US" sz="1090" dirty="0"/>
          </a:p>
        </p:txBody>
      </p:sp>
      <p:sp>
        <p:nvSpPr>
          <p:cNvPr id="24" name="Text 17"/>
          <p:cNvSpPr/>
          <p:nvPr/>
        </p:nvSpPr>
        <p:spPr>
          <a:xfrm>
            <a:off x="4839891" y="1457325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25" name="Text 18"/>
          <p:cNvSpPr/>
          <p:nvPr/>
        </p:nvSpPr>
        <p:spPr>
          <a:xfrm>
            <a:off x="4982766" y="1469827"/>
            <a:ext cx="258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部署</a:t>
            </a:r>
            <a:endParaRPr lang="en-US" sz="834" dirty="0"/>
          </a:p>
        </p:txBody>
      </p:sp>
      <p:sp>
        <p:nvSpPr>
          <p:cNvPr id="26" name="Shape 19"/>
          <p:cNvSpPr/>
          <p:nvPr/>
        </p:nvSpPr>
        <p:spPr>
          <a:xfrm>
            <a:off x="5241085" y="1469827"/>
            <a:ext cx="609451" cy="155377"/>
          </a:xfrm>
          <a:prstGeom prst="rect">
            <a:avLst/>
          </a:prstGeom>
          <a:solidFill>
            <a:srgbClr val="1F77B4">
              <a:alpha val="40000"/>
            </a:srgbClr>
          </a:solidFill>
          <a:ln/>
        </p:spPr>
      </p:sp>
      <p:sp>
        <p:nvSpPr>
          <p:cNvPr id="27" name="Text 20"/>
          <p:cNvSpPr/>
          <p:nvPr/>
        </p:nvSpPr>
        <p:spPr>
          <a:xfrm>
            <a:off x="5241085" y="1469827"/>
            <a:ext cx="609451" cy="155377"/>
          </a:xfrm>
          <a:prstGeom prst="rect">
            <a:avLst/>
          </a:prstGeom>
          <a:noFill/>
          <a:ln/>
        </p:spPr>
        <p:txBody>
          <a:bodyPr wrap="none" lIns="34036" tIns="0" rIns="34036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9 节点集群</a:t>
            </a:r>
            <a:endParaRPr lang="en-US" sz="784" dirty="0"/>
          </a:p>
        </p:txBody>
      </p:sp>
      <p:sp>
        <p:nvSpPr>
          <p:cNvPr id="28" name="Text 21"/>
          <p:cNvSpPr/>
          <p:nvPr/>
        </p:nvSpPr>
        <p:spPr>
          <a:xfrm>
            <a:off x="5850536" y="1469827"/>
            <a:ext cx="7841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(跨多数据中心)</a:t>
            </a:r>
            <a:endParaRPr lang="en-US" sz="834" dirty="0"/>
          </a:p>
        </p:txBody>
      </p:sp>
      <p:sp>
        <p:nvSpPr>
          <p:cNvPr id="29" name="Text 22"/>
          <p:cNvSpPr/>
          <p:nvPr/>
        </p:nvSpPr>
        <p:spPr>
          <a:xfrm>
            <a:off x="4839891" y="1697338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30" name="Text 23"/>
          <p:cNvSpPr/>
          <p:nvPr/>
        </p:nvSpPr>
        <p:spPr>
          <a:xfrm>
            <a:off x="4982766" y="1709840"/>
            <a:ext cx="8845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使用 NVMe SSD (</a:t>
            </a:r>
            <a:endParaRPr lang="en-US" sz="834" dirty="0"/>
          </a:p>
        </p:txBody>
      </p:sp>
      <p:sp>
        <p:nvSpPr>
          <p:cNvPr id="31" name="Shape 24"/>
          <p:cNvSpPr/>
          <p:nvPr/>
        </p:nvSpPr>
        <p:spPr>
          <a:xfrm>
            <a:off x="5867335" y="1709840"/>
            <a:ext cx="623181" cy="155377"/>
          </a:xfrm>
          <a:prstGeom prst="rect">
            <a:avLst/>
          </a:prstGeom>
          <a:solidFill>
            <a:srgbClr val="1F77B4">
              <a:alpha val="40000"/>
            </a:srgbClr>
          </a:solidFill>
          <a:ln/>
        </p:spPr>
      </p:sp>
      <p:sp>
        <p:nvSpPr>
          <p:cNvPr id="32" name="Text 25"/>
          <p:cNvSpPr/>
          <p:nvPr/>
        </p:nvSpPr>
        <p:spPr>
          <a:xfrm>
            <a:off x="5867335" y="1709840"/>
            <a:ext cx="623181" cy="155377"/>
          </a:xfrm>
          <a:prstGeom prst="rect">
            <a:avLst/>
          </a:prstGeom>
          <a:noFill/>
          <a:ln/>
        </p:spPr>
        <p:txBody>
          <a:bodyPr wrap="none" lIns="34036" tIns="0" rIns="34036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50K+ IOPS</a:t>
            </a:r>
            <a:endParaRPr lang="en-US" sz="784" dirty="0"/>
          </a:p>
        </p:txBody>
      </p:sp>
      <p:sp>
        <p:nvSpPr>
          <p:cNvPr id="33" name="Text 26"/>
          <p:cNvSpPr/>
          <p:nvPr/>
        </p:nvSpPr>
        <p:spPr>
          <a:xfrm>
            <a:off x="6490515" y="1709840"/>
            <a:ext cx="342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)</a:t>
            </a:r>
            <a:endParaRPr lang="en-US" sz="834" dirty="0"/>
          </a:p>
        </p:txBody>
      </p:sp>
      <p:sp>
        <p:nvSpPr>
          <p:cNvPr id="34" name="Text 27"/>
          <p:cNvSpPr/>
          <p:nvPr/>
        </p:nvSpPr>
        <p:spPr>
          <a:xfrm>
            <a:off x="4839891" y="1937352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35" name="Text 28"/>
          <p:cNvSpPr/>
          <p:nvPr/>
        </p:nvSpPr>
        <p:spPr>
          <a:xfrm>
            <a:off x="4982766" y="1949853"/>
            <a:ext cx="4869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配置专用</a:t>
            </a:r>
            <a:endParaRPr lang="en-US" sz="834" dirty="0"/>
          </a:p>
        </p:txBody>
      </p:sp>
      <p:sp>
        <p:nvSpPr>
          <p:cNvPr id="36" name="Shape 29"/>
          <p:cNvSpPr/>
          <p:nvPr/>
        </p:nvSpPr>
        <p:spPr>
          <a:xfrm>
            <a:off x="5469685" y="1949853"/>
            <a:ext cx="470009" cy="155377"/>
          </a:xfrm>
          <a:prstGeom prst="rect">
            <a:avLst/>
          </a:prstGeom>
          <a:solidFill>
            <a:srgbClr val="1F77B4">
              <a:alpha val="40000"/>
            </a:srgbClr>
          </a:solidFill>
          <a:ln/>
        </p:spPr>
      </p:sp>
      <p:sp>
        <p:nvSpPr>
          <p:cNvPr id="37" name="Text 30"/>
          <p:cNvSpPr/>
          <p:nvPr/>
        </p:nvSpPr>
        <p:spPr>
          <a:xfrm>
            <a:off x="5469685" y="1949853"/>
            <a:ext cx="470009" cy="155377"/>
          </a:xfrm>
          <a:prstGeom prst="rect">
            <a:avLst/>
          </a:prstGeom>
          <a:noFill/>
          <a:ln/>
        </p:spPr>
        <p:txBody>
          <a:bodyPr wrap="none" lIns="34036" tIns="0" rIns="34036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10Gbps</a:t>
            </a:r>
            <a:endParaRPr lang="en-US" sz="784" dirty="0"/>
          </a:p>
        </p:txBody>
      </p:sp>
      <p:sp>
        <p:nvSpPr>
          <p:cNvPr id="38" name="Text 31"/>
          <p:cNvSpPr/>
          <p:nvPr/>
        </p:nvSpPr>
        <p:spPr>
          <a:xfrm>
            <a:off x="5939693" y="1949853"/>
            <a:ext cx="6012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低延迟网络</a:t>
            </a:r>
            <a:endParaRPr lang="en-US" sz="834" dirty="0"/>
          </a:p>
        </p:txBody>
      </p:sp>
      <p:sp>
        <p:nvSpPr>
          <p:cNvPr id="39" name="Text 32"/>
          <p:cNvSpPr/>
          <p:nvPr/>
        </p:nvSpPr>
        <p:spPr>
          <a:xfrm>
            <a:off x="4839891" y="2177365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40" name="Text 33"/>
          <p:cNvSpPr/>
          <p:nvPr/>
        </p:nvSpPr>
        <p:spPr>
          <a:xfrm>
            <a:off x="4982766" y="2189866"/>
            <a:ext cx="16468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精细化调整 Raft 选举与心跳参数</a:t>
            </a:r>
            <a:endParaRPr lang="en-US" sz="834" dirty="0"/>
          </a:p>
        </p:txBody>
      </p:sp>
      <p:sp>
        <p:nvSpPr>
          <p:cNvPr id="41" name="Shape 34"/>
          <p:cNvSpPr/>
          <p:nvPr/>
        </p:nvSpPr>
        <p:spPr>
          <a:xfrm>
            <a:off x="428625" y="2990552"/>
            <a:ext cx="4054078" cy="1867198"/>
          </a:xfrm>
          <a:prstGeom prst="rect">
            <a:avLst/>
          </a:prstGeom>
          <a:solidFill>
            <a:srgbClr val="FFFFFF">
              <a:alpha val="10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4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19" y="3203972"/>
            <a:ext cx="176808" cy="15716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869752" y="3169146"/>
            <a:ext cx="110016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64B5F6"/>
                </a:solidFill>
              </a:rPr>
              <a:t>调度器性能飞跃</a:t>
            </a:r>
            <a:endParaRPr lang="en-US" sz="1090" dirty="0"/>
          </a:p>
        </p:txBody>
      </p:sp>
      <p:sp>
        <p:nvSpPr>
          <p:cNvPr id="44" name="Text 36"/>
          <p:cNvSpPr/>
          <p:nvPr/>
        </p:nvSpPr>
        <p:spPr>
          <a:xfrm>
            <a:off x="607219" y="3503116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45" name="Text 37"/>
          <p:cNvSpPr/>
          <p:nvPr/>
        </p:nvSpPr>
        <p:spPr>
          <a:xfrm>
            <a:off x="750094" y="3515618"/>
            <a:ext cx="7498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开启并行调度 (</a:t>
            </a:r>
            <a:endParaRPr lang="en-US" sz="834" dirty="0"/>
          </a:p>
        </p:txBody>
      </p:sp>
      <p:sp>
        <p:nvSpPr>
          <p:cNvPr id="46" name="Shape 38"/>
          <p:cNvSpPr/>
          <p:nvPr/>
        </p:nvSpPr>
        <p:spPr>
          <a:xfrm>
            <a:off x="1499908" y="3515618"/>
            <a:ext cx="867212" cy="155377"/>
          </a:xfrm>
          <a:prstGeom prst="rect">
            <a:avLst/>
          </a:prstGeom>
          <a:solidFill>
            <a:srgbClr val="1F77B4">
              <a:alpha val="40000"/>
            </a:srgbClr>
          </a:solidFill>
          <a:ln/>
        </p:spPr>
      </p:sp>
      <p:sp>
        <p:nvSpPr>
          <p:cNvPr id="47" name="Text 39"/>
          <p:cNvSpPr/>
          <p:nvPr/>
        </p:nvSpPr>
        <p:spPr>
          <a:xfrm>
            <a:off x="1499908" y="3515618"/>
            <a:ext cx="867212" cy="155377"/>
          </a:xfrm>
          <a:prstGeom prst="rect">
            <a:avLst/>
          </a:prstGeom>
          <a:noFill/>
          <a:ln/>
        </p:spPr>
        <p:txBody>
          <a:bodyPr wrap="none" lIns="34036" tIns="0" rIns="34036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parallelism: 16</a:t>
            </a:r>
            <a:endParaRPr lang="en-US" sz="784" dirty="0"/>
          </a:p>
        </p:txBody>
      </p:sp>
      <p:sp>
        <p:nvSpPr>
          <p:cNvPr id="48" name="Text 40"/>
          <p:cNvSpPr/>
          <p:nvPr/>
        </p:nvSpPr>
        <p:spPr>
          <a:xfrm>
            <a:off x="2367121" y="3515618"/>
            <a:ext cx="342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)</a:t>
            </a:r>
            <a:endParaRPr lang="en-US" sz="834" dirty="0"/>
          </a:p>
        </p:txBody>
      </p:sp>
      <p:sp>
        <p:nvSpPr>
          <p:cNvPr id="49" name="Text 41"/>
          <p:cNvSpPr/>
          <p:nvPr/>
        </p:nvSpPr>
        <p:spPr>
          <a:xfrm>
            <a:off x="607219" y="3743130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50" name="Text 42"/>
          <p:cNvSpPr/>
          <p:nvPr/>
        </p:nvSpPr>
        <p:spPr>
          <a:xfrm>
            <a:off x="750094" y="3755631"/>
            <a:ext cx="1828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部署自定义调度器处理特定工作负载</a:t>
            </a:r>
            <a:endParaRPr lang="en-US" sz="834" dirty="0"/>
          </a:p>
        </p:txBody>
      </p:sp>
      <p:sp>
        <p:nvSpPr>
          <p:cNvPr id="51" name="Text 43"/>
          <p:cNvSpPr/>
          <p:nvPr/>
        </p:nvSpPr>
        <p:spPr>
          <a:xfrm>
            <a:off x="607219" y="3983143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52" name="Text 44"/>
          <p:cNvSpPr/>
          <p:nvPr/>
        </p:nvSpPr>
        <p:spPr>
          <a:xfrm>
            <a:off x="750094" y="3995644"/>
            <a:ext cx="258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实施</a:t>
            </a:r>
            <a:endParaRPr lang="en-US" sz="834" dirty="0"/>
          </a:p>
        </p:txBody>
      </p:sp>
      <p:sp>
        <p:nvSpPr>
          <p:cNvPr id="53" name="Shape 45"/>
          <p:cNvSpPr/>
          <p:nvPr/>
        </p:nvSpPr>
        <p:spPr>
          <a:xfrm>
            <a:off x="1008413" y="3995644"/>
            <a:ext cx="514350" cy="155377"/>
          </a:xfrm>
          <a:prstGeom prst="rect">
            <a:avLst/>
          </a:prstGeom>
          <a:solidFill>
            <a:srgbClr val="1F77B4">
              <a:alpha val="40000"/>
            </a:srgbClr>
          </a:solidFill>
          <a:ln/>
        </p:spPr>
      </p:sp>
      <p:sp>
        <p:nvSpPr>
          <p:cNvPr id="54" name="Text 46"/>
          <p:cNvSpPr/>
          <p:nvPr/>
        </p:nvSpPr>
        <p:spPr>
          <a:xfrm>
            <a:off x="1008413" y="3995644"/>
            <a:ext cx="514350" cy="155377"/>
          </a:xfrm>
          <a:prstGeom prst="rect">
            <a:avLst/>
          </a:prstGeom>
          <a:noFill/>
          <a:ln/>
        </p:spPr>
        <p:txBody>
          <a:bodyPr wrap="none" lIns="34036" tIns="0" rIns="34036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延迟抢占</a:t>
            </a:r>
            <a:endParaRPr lang="en-US" sz="784" dirty="0"/>
          </a:p>
        </p:txBody>
      </p:sp>
      <p:sp>
        <p:nvSpPr>
          <p:cNvPr id="55" name="Text 47"/>
          <p:cNvSpPr/>
          <p:nvPr/>
        </p:nvSpPr>
        <p:spPr>
          <a:xfrm>
            <a:off x="1522763" y="3995644"/>
            <a:ext cx="9441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策略减少调度震荡</a:t>
            </a:r>
            <a:endParaRPr lang="en-US" sz="834" dirty="0"/>
          </a:p>
        </p:txBody>
      </p:sp>
      <p:sp>
        <p:nvSpPr>
          <p:cNvPr id="56" name="Text 48"/>
          <p:cNvSpPr/>
          <p:nvPr/>
        </p:nvSpPr>
        <p:spPr>
          <a:xfrm>
            <a:off x="607219" y="4223156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57" name="Text 49"/>
          <p:cNvSpPr/>
          <p:nvPr/>
        </p:nvSpPr>
        <p:spPr>
          <a:xfrm>
            <a:off x="750094" y="4235658"/>
            <a:ext cx="1485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优化节点评分算法与缓存机制</a:t>
            </a:r>
            <a:endParaRPr lang="en-US" sz="834" dirty="0"/>
          </a:p>
        </p:txBody>
      </p:sp>
      <p:sp>
        <p:nvSpPr>
          <p:cNvPr id="58" name="Shape 50"/>
          <p:cNvSpPr/>
          <p:nvPr/>
        </p:nvSpPr>
        <p:spPr>
          <a:xfrm>
            <a:off x="4661297" y="2990552"/>
            <a:ext cx="4054078" cy="1867198"/>
          </a:xfrm>
          <a:prstGeom prst="rect">
            <a:avLst/>
          </a:prstGeom>
          <a:solidFill>
            <a:srgbClr val="FFFFFF">
              <a:alpha val="10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5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891" y="3203972"/>
            <a:ext cx="157163" cy="157163"/>
          </a:xfrm>
          <a:prstGeom prst="rect">
            <a:avLst/>
          </a:prstGeom>
        </p:spPr>
      </p:pic>
      <p:sp>
        <p:nvSpPr>
          <p:cNvPr id="60" name="Text 51"/>
          <p:cNvSpPr/>
          <p:nvPr/>
        </p:nvSpPr>
        <p:spPr>
          <a:xfrm>
            <a:off x="5082778" y="3169146"/>
            <a:ext cx="132739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64B5F6"/>
                </a:solidFill>
              </a:rPr>
              <a:t>智能自动调优 (ML)</a:t>
            </a:r>
            <a:endParaRPr lang="en-US" sz="1090" dirty="0"/>
          </a:p>
        </p:txBody>
      </p:sp>
      <p:sp>
        <p:nvSpPr>
          <p:cNvPr id="61" name="Text 52"/>
          <p:cNvSpPr/>
          <p:nvPr/>
        </p:nvSpPr>
        <p:spPr>
          <a:xfrm>
            <a:off x="4839891" y="3503116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62" name="Text 53"/>
          <p:cNvSpPr/>
          <p:nvPr/>
        </p:nvSpPr>
        <p:spPr>
          <a:xfrm>
            <a:off x="4982766" y="3515618"/>
            <a:ext cx="1485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基于历史性能数据的模型训练</a:t>
            </a:r>
            <a:endParaRPr lang="en-US" sz="834" dirty="0"/>
          </a:p>
        </p:txBody>
      </p:sp>
      <p:sp>
        <p:nvSpPr>
          <p:cNvPr id="63" name="Text 54"/>
          <p:cNvSpPr/>
          <p:nvPr/>
        </p:nvSpPr>
        <p:spPr>
          <a:xfrm>
            <a:off x="4839891" y="3743130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64" name="Shape 55"/>
          <p:cNvSpPr/>
          <p:nvPr/>
        </p:nvSpPr>
        <p:spPr>
          <a:xfrm>
            <a:off x="4982766" y="3755631"/>
            <a:ext cx="742950" cy="155377"/>
          </a:xfrm>
          <a:prstGeom prst="rect">
            <a:avLst/>
          </a:prstGeom>
          <a:solidFill>
            <a:srgbClr val="1F77B4">
              <a:alpha val="40000"/>
            </a:srgbClr>
          </a:solidFill>
          <a:ln/>
        </p:spPr>
      </p:sp>
      <p:sp>
        <p:nvSpPr>
          <p:cNvPr id="65" name="Text 56"/>
          <p:cNvSpPr/>
          <p:nvPr/>
        </p:nvSpPr>
        <p:spPr>
          <a:xfrm>
            <a:off x="4982766" y="3755631"/>
            <a:ext cx="742950" cy="155377"/>
          </a:xfrm>
          <a:prstGeom prst="rect">
            <a:avLst/>
          </a:prstGeom>
          <a:noFill/>
          <a:ln/>
        </p:spPr>
        <p:txBody>
          <a:bodyPr wrap="none" lIns="34036" tIns="0" rIns="34036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最优配置预测</a:t>
            </a:r>
            <a:endParaRPr lang="en-US" sz="784" dirty="0"/>
          </a:p>
        </p:txBody>
      </p:sp>
      <p:sp>
        <p:nvSpPr>
          <p:cNvPr id="66" name="Text 57"/>
          <p:cNvSpPr/>
          <p:nvPr/>
        </p:nvSpPr>
        <p:spPr>
          <a:xfrm>
            <a:off x="5725716" y="3755631"/>
            <a:ext cx="6012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与自动下发</a:t>
            </a:r>
            <a:endParaRPr lang="en-US" sz="834" dirty="0"/>
          </a:p>
        </p:txBody>
      </p:sp>
      <p:sp>
        <p:nvSpPr>
          <p:cNvPr id="67" name="Text 58"/>
          <p:cNvSpPr/>
          <p:nvPr/>
        </p:nvSpPr>
        <p:spPr>
          <a:xfrm>
            <a:off x="4839891" y="3983143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68" name="Text 59"/>
          <p:cNvSpPr/>
          <p:nvPr/>
        </p:nvSpPr>
        <p:spPr>
          <a:xfrm>
            <a:off x="4982766" y="3995644"/>
            <a:ext cx="1485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实时异常检测与性能瓶颈预警</a:t>
            </a:r>
            <a:endParaRPr lang="en-US" sz="834" dirty="0"/>
          </a:p>
        </p:txBody>
      </p:sp>
      <p:sp>
        <p:nvSpPr>
          <p:cNvPr id="69" name="Text 60"/>
          <p:cNvSpPr/>
          <p:nvPr/>
        </p:nvSpPr>
        <p:spPr>
          <a:xfrm>
            <a:off x="4839891" y="4223156"/>
            <a:ext cx="5715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4B5F6"/>
                </a:solidFill>
              </a:rPr>
              <a:t>▹</a:t>
            </a:r>
            <a:endParaRPr lang="en-US" sz="784" dirty="0"/>
          </a:p>
        </p:txBody>
      </p:sp>
      <p:sp>
        <p:nvSpPr>
          <p:cNvPr id="70" name="Text 61"/>
          <p:cNvSpPr/>
          <p:nvPr/>
        </p:nvSpPr>
        <p:spPr>
          <a:xfrm>
            <a:off x="4982766" y="4235658"/>
            <a:ext cx="1600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3F2FD"/>
                </a:solidFill>
              </a:rPr>
              <a:t>动态调整资源配额与扩缩容阈值</a:t>
            </a:r>
            <a:endParaRPr lang="en-US" sz="83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57188" y="219670"/>
            <a:ext cx="321469" cy="321469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308967"/>
            <a:ext cx="107156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5813" y="214313"/>
            <a:ext cx="297182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D47A1"/>
                </a:solidFill>
              </a:rPr>
              <a:t>性能优化最佳实践与持续改进</a:t>
            </a:r>
            <a:endParaRPr lang="en-US" sz="1602" dirty="0"/>
          </a:p>
        </p:txBody>
      </p:sp>
      <p:sp>
        <p:nvSpPr>
          <p:cNvPr id="6" name="Text 2"/>
          <p:cNvSpPr/>
          <p:nvPr/>
        </p:nvSpPr>
        <p:spPr>
          <a:xfrm>
            <a:off x="357188" y="689372"/>
            <a:ext cx="842962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1F77B4"/>
                </a:solidFill>
              </a:rPr>
              <a:t>集群容量规划矩阵</a:t>
            </a:r>
            <a:endParaRPr lang="en-US" sz="885" dirty="0"/>
          </a:p>
        </p:txBody>
      </p:sp>
      <p:sp>
        <p:nvSpPr>
          <p:cNvPr id="7" name="Shape 3"/>
          <p:cNvSpPr/>
          <p:nvPr/>
        </p:nvSpPr>
        <p:spPr>
          <a:xfrm>
            <a:off x="360759" y="950119"/>
            <a:ext cx="1871411" cy="291108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8" name="Text 4"/>
          <p:cNvSpPr/>
          <p:nvPr/>
        </p:nvSpPr>
        <p:spPr>
          <a:xfrm>
            <a:off x="360759" y="950119"/>
            <a:ext cx="1871411" cy="29110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集群规模</a:t>
            </a:r>
            <a:endParaRPr lang="en-US" sz="683" dirty="0"/>
          </a:p>
        </p:txBody>
      </p:sp>
      <p:sp>
        <p:nvSpPr>
          <p:cNvPr id="9" name="Shape 5"/>
          <p:cNvSpPr/>
          <p:nvPr/>
        </p:nvSpPr>
        <p:spPr>
          <a:xfrm>
            <a:off x="2232171" y="950119"/>
            <a:ext cx="1230316" cy="291108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10" name="Text 6"/>
          <p:cNvSpPr/>
          <p:nvPr/>
        </p:nvSpPr>
        <p:spPr>
          <a:xfrm>
            <a:off x="2232171" y="950119"/>
            <a:ext cx="1230316" cy="29110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节点数量</a:t>
            </a:r>
            <a:endParaRPr lang="en-US" sz="683" dirty="0"/>
          </a:p>
        </p:txBody>
      </p:sp>
      <p:sp>
        <p:nvSpPr>
          <p:cNvPr id="11" name="Shape 7"/>
          <p:cNvSpPr/>
          <p:nvPr/>
        </p:nvSpPr>
        <p:spPr>
          <a:xfrm>
            <a:off x="3462486" y="950119"/>
            <a:ext cx="2567425" cy="291108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12" name="Text 8"/>
          <p:cNvSpPr/>
          <p:nvPr/>
        </p:nvSpPr>
        <p:spPr>
          <a:xfrm>
            <a:off x="3462486" y="950119"/>
            <a:ext cx="2567425" cy="29110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控制平面资源 (建议)</a:t>
            </a:r>
            <a:endParaRPr lang="en-US" sz="683" dirty="0"/>
          </a:p>
        </p:txBody>
      </p:sp>
      <p:sp>
        <p:nvSpPr>
          <p:cNvPr id="13" name="Shape 9"/>
          <p:cNvSpPr/>
          <p:nvPr/>
        </p:nvSpPr>
        <p:spPr>
          <a:xfrm>
            <a:off x="6029911" y="950119"/>
            <a:ext cx="2753330" cy="291108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14" name="Text 10"/>
          <p:cNvSpPr/>
          <p:nvPr/>
        </p:nvSpPr>
        <p:spPr>
          <a:xfrm>
            <a:off x="6029911" y="950119"/>
            <a:ext cx="2753330" cy="29110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存储方案 (etcd)</a:t>
            </a:r>
            <a:endParaRPr lang="en-US" sz="683" dirty="0"/>
          </a:p>
        </p:txBody>
      </p:sp>
      <p:sp>
        <p:nvSpPr>
          <p:cNvPr id="15" name="Text 11"/>
          <p:cNvSpPr/>
          <p:nvPr/>
        </p:nvSpPr>
        <p:spPr>
          <a:xfrm>
            <a:off x="360759" y="1241227"/>
            <a:ext cx="1871411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小型 (Small)</a:t>
            </a:r>
            <a:endParaRPr lang="en-US" sz="727" dirty="0"/>
          </a:p>
        </p:txBody>
      </p:sp>
      <p:sp>
        <p:nvSpPr>
          <p:cNvPr id="16" name="Text 12"/>
          <p:cNvSpPr/>
          <p:nvPr/>
        </p:nvSpPr>
        <p:spPr>
          <a:xfrm>
            <a:off x="2232171" y="1241227"/>
            <a:ext cx="1230316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1 - 10</a:t>
            </a:r>
            <a:endParaRPr lang="en-US" sz="727" dirty="0"/>
          </a:p>
        </p:txBody>
      </p:sp>
      <p:sp>
        <p:nvSpPr>
          <p:cNvPr id="17" name="Text 13"/>
          <p:cNvSpPr/>
          <p:nvPr/>
        </p:nvSpPr>
        <p:spPr>
          <a:xfrm>
            <a:off x="3462486" y="1241227"/>
            <a:ext cx="2567425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2 Core, 4Gi RAM</a:t>
            </a:r>
            <a:endParaRPr lang="en-US" sz="727" dirty="0"/>
          </a:p>
        </p:txBody>
      </p:sp>
      <p:sp>
        <p:nvSpPr>
          <p:cNvPr id="18" name="Text 14"/>
          <p:cNvSpPr/>
          <p:nvPr/>
        </p:nvSpPr>
        <p:spPr>
          <a:xfrm>
            <a:off x="6029911" y="1241227"/>
            <a:ext cx="2753330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Standard SSD</a:t>
            </a:r>
            <a:endParaRPr lang="en-US" sz="727" dirty="0"/>
          </a:p>
        </p:txBody>
      </p:sp>
      <p:sp>
        <p:nvSpPr>
          <p:cNvPr id="19" name="Shape 15"/>
          <p:cNvSpPr/>
          <p:nvPr/>
        </p:nvSpPr>
        <p:spPr>
          <a:xfrm>
            <a:off x="360759" y="1535906"/>
            <a:ext cx="8422481" cy="29468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0" name="Text 16"/>
          <p:cNvSpPr/>
          <p:nvPr/>
        </p:nvSpPr>
        <p:spPr>
          <a:xfrm>
            <a:off x="360759" y="1535906"/>
            <a:ext cx="1871411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中型 (Medium)</a:t>
            </a:r>
            <a:endParaRPr lang="en-US" sz="727" dirty="0"/>
          </a:p>
        </p:txBody>
      </p:sp>
      <p:sp>
        <p:nvSpPr>
          <p:cNvPr id="21" name="Text 17"/>
          <p:cNvSpPr/>
          <p:nvPr/>
        </p:nvSpPr>
        <p:spPr>
          <a:xfrm>
            <a:off x="2232171" y="1535906"/>
            <a:ext cx="1230316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10 - 100</a:t>
            </a:r>
            <a:endParaRPr lang="en-US" sz="727" dirty="0"/>
          </a:p>
        </p:txBody>
      </p:sp>
      <p:sp>
        <p:nvSpPr>
          <p:cNvPr id="22" name="Text 18"/>
          <p:cNvSpPr/>
          <p:nvPr/>
        </p:nvSpPr>
        <p:spPr>
          <a:xfrm>
            <a:off x="3462486" y="1535906"/>
            <a:ext cx="2567425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4-8 Core, 16Gi RAM</a:t>
            </a:r>
            <a:endParaRPr lang="en-US" sz="727" dirty="0"/>
          </a:p>
        </p:txBody>
      </p:sp>
      <p:sp>
        <p:nvSpPr>
          <p:cNvPr id="23" name="Text 19"/>
          <p:cNvSpPr/>
          <p:nvPr/>
        </p:nvSpPr>
        <p:spPr>
          <a:xfrm>
            <a:off x="6029911" y="1535906"/>
            <a:ext cx="2753330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NVMe SSD (5K IOPS)</a:t>
            </a:r>
            <a:endParaRPr lang="en-US" sz="727" dirty="0"/>
          </a:p>
        </p:txBody>
      </p:sp>
      <p:sp>
        <p:nvSpPr>
          <p:cNvPr id="24" name="Text 20"/>
          <p:cNvSpPr/>
          <p:nvPr/>
        </p:nvSpPr>
        <p:spPr>
          <a:xfrm>
            <a:off x="360759" y="1830586"/>
            <a:ext cx="1871411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大型 (Large)</a:t>
            </a:r>
            <a:endParaRPr lang="en-US" sz="727" dirty="0"/>
          </a:p>
        </p:txBody>
      </p:sp>
      <p:sp>
        <p:nvSpPr>
          <p:cNvPr id="25" name="Text 21"/>
          <p:cNvSpPr/>
          <p:nvPr/>
        </p:nvSpPr>
        <p:spPr>
          <a:xfrm>
            <a:off x="2232171" y="1830586"/>
            <a:ext cx="1230316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100+</a:t>
            </a:r>
            <a:endParaRPr lang="en-US" sz="727" dirty="0"/>
          </a:p>
        </p:txBody>
      </p:sp>
      <p:sp>
        <p:nvSpPr>
          <p:cNvPr id="26" name="Text 22"/>
          <p:cNvSpPr/>
          <p:nvPr/>
        </p:nvSpPr>
        <p:spPr>
          <a:xfrm>
            <a:off x="3462486" y="1830586"/>
            <a:ext cx="2567425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16+ Core, 64Gi+ RAM</a:t>
            </a:r>
            <a:endParaRPr lang="en-US" sz="727" dirty="0"/>
          </a:p>
        </p:txBody>
      </p:sp>
      <p:sp>
        <p:nvSpPr>
          <p:cNvPr id="27" name="Text 23"/>
          <p:cNvSpPr/>
          <p:nvPr/>
        </p:nvSpPr>
        <p:spPr>
          <a:xfrm>
            <a:off x="6029911" y="1830586"/>
            <a:ext cx="2753330" cy="29468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333333"/>
                </a:solidFill>
              </a:rPr>
              <a:t>NVMe SSD (50K+ IOPS)</a:t>
            </a:r>
            <a:endParaRPr lang="en-US" sz="727" dirty="0"/>
          </a:p>
        </p:txBody>
      </p:sp>
      <p:sp>
        <p:nvSpPr>
          <p:cNvPr id="28" name="Text 24"/>
          <p:cNvSpPr/>
          <p:nvPr/>
        </p:nvSpPr>
        <p:spPr>
          <a:xfrm>
            <a:off x="357188" y="2307431"/>
            <a:ext cx="842962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1F77B4"/>
                </a:solidFill>
              </a:rPr>
              <a:t>持续性能优化流程</a:t>
            </a:r>
            <a:endParaRPr lang="en-US" sz="885" dirty="0"/>
          </a:p>
        </p:txBody>
      </p:sp>
      <p:sp>
        <p:nvSpPr>
          <p:cNvPr id="29" name="Shape 25"/>
          <p:cNvSpPr/>
          <p:nvPr/>
        </p:nvSpPr>
        <p:spPr>
          <a:xfrm>
            <a:off x="357188" y="2568178"/>
            <a:ext cx="8429625" cy="600075"/>
          </a:xfrm>
          <a:prstGeom prst="roundRect">
            <a:avLst/>
          </a:prstGeom>
          <a:solidFill>
            <a:srgbClr val="F1F8E9"/>
          </a:solidFill>
          <a:ln/>
        </p:spPr>
      </p:sp>
      <p:sp>
        <p:nvSpPr>
          <p:cNvPr id="30" name="Shape 26"/>
          <p:cNvSpPr/>
          <p:nvPr/>
        </p:nvSpPr>
        <p:spPr>
          <a:xfrm>
            <a:off x="1041788" y="2675334"/>
            <a:ext cx="214313" cy="214313"/>
          </a:xfrm>
          <a:prstGeom prst="ellipse">
            <a:avLst/>
          </a:prstGeom>
          <a:solidFill>
            <a:srgbClr val="1F77B4"/>
          </a:solidFill>
          <a:ln/>
        </p:spPr>
      </p:sp>
      <p:sp>
        <p:nvSpPr>
          <p:cNvPr id="31" name="Text 27"/>
          <p:cNvSpPr/>
          <p:nvPr/>
        </p:nvSpPr>
        <p:spPr>
          <a:xfrm>
            <a:off x="1041788" y="2675334"/>
            <a:ext cx="2143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1</a:t>
            </a:r>
            <a:endParaRPr lang="en-US" sz="683" dirty="0"/>
          </a:p>
        </p:txBody>
      </p:sp>
      <p:sp>
        <p:nvSpPr>
          <p:cNvPr id="32" name="Text 28"/>
          <p:cNvSpPr/>
          <p:nvPr/>
        </p:nvSpPr>
        <p:spPr>
          <a:xfrm>
            <a:off x="963206" y="2925366"/>
            <a:ext cx="3715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333333"/>
                </a:solidFill>
              </a:rPr>
              <a:t>基线建立</a:t>
            </a:r>
            <a:endParaRPr lang="en-US" sz="634" dirty="0"/>
          </a:p>
        </p:txBody>
      </p:sp>
      <p:sp>
        <p:nvSpPr>
          <p:cNvPr id="33" name="Text 29"/>
          <p:cNvSpPr/>
          <p:nvPr/>
        </p:nvSpPr>
        <p:spPr>
          <a:xfrm>
            <a:off x="1856147" y="2782491"/>
            <a:ext cx="1143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34" name="Shape 30"/>
          <p:cNvSpPr/>
          <p:nvPr/>
        </p:nvSpPr>
        <p:spPr>
          <a:xfrm>
            <a:off x="2411016" y="2675334"/>
            <a:ext cx="214313" cy="214313"/>
          </a:xfrm>
          <a:prstGeom prst="ellipse">
            <a:avLst/>
          </a:prstGeom>
          <a:solidFill>
            <a:srgbClr val="1F77B4"/>
          </a:solidFill>
          <a:ln/>
        </p:spPr>
      </p:sp>
      <p:sp>
        <p:nvSpPr>
          <p:cNvPr id="35" name="Text 31"/>
          <p:cNvSpPr/>
          <p:nvPr/>
        </p:nvSpPr>
        <p:spPr>
          <a:xfrm>
            <a:off x="2411016" y="2675334"/>
            <a:ext cx="2143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2</a:t>
            </a:r>
            <a:endParaRPr lang="en-US" sz="683" dirty="0"/>
          </a:p>
        </p:txBody>
      </p:sp>
      <p:sp>
        <p:nvSpPr>
          <p:cNvPr id="36" name="Text 32"/>
          <p:cNvSpPr/>
          <p:nvPr/>
        </p:nvSpPr>
        <p:spPr>
          <a:xfrm>
            <a:off x="2332434" y="2925366"/>
            <a:ext cx="3715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333333"/>
                </a:solidFill>
              </a:rPr>
              <a:t>压力测试</a:t>
            </a:r>
            <a:endParaRPr lang="en-US" sz="634" dirty="0"/>
          </a:p>
        </p:txBody>
      </p:sp>
      <p:sp>
        <p:nvSpPr>
          <p:cNvPr id="37" name="Text 33"/>
          <p:cNvSpPr/>
          <p:nvPr/>
        </p:nvSpPr>
        <p:spPr>
          <a:xfrm>
            <a:off x="3225375" y="2782491"/>
            <a:ext cx="1143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38" name="Shape 34"/>
          <p:cNvSpPr/>
          <p:nvPr/>
        </p:nvSpPr>
        <p:spPr>
          <a:xfrm>
            <a:off x="3780244" y="2675334"/>
            <a:ext cx="214313" cy="214313"/>
          </a:xfrm>
          <a:prstGeom prst="ellipse">
            <a:avLst/>
          </a:prstGeom>
          <a:solidFill>
            <a:srgbClr val="1F77B4"/>
          </a:solidFill>
          <a:ln/>
        </p:spPr>
      </p:sp>
      <p:sp>
        <p:nvSpPr>
          <p:cNvPr id="39" name="Text 35"/>
          <p:cNvSpPr/>
          <p:nvPr/>
        </p:nvSpPr>
        <p:spPr>
          <a:xfrm>
            <a:off x="3780244" y="2675334"/>
            <a:ext cx="2143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3</a:t>
            </a:r>
            <a:endParaRPr lang="en-US" sz="683" dirty="0"/>
          </a:p>
        </p:txBody>
      </p:sp>
      <p:sp>
        <p:nvSpPr>
          <p:cNvPr id="40" name="Text 36"/>
          <p:cNvSpPr/>
          <p:nvPr/>
        </p:nvSpPr>
        <p:spPr>
          <a:xfrm>
            <a:off x="3701662" y="2925366"/>
            <a:ext cx="3715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333333"/>
                </a:solidFill>
              </a:rPr>
              <a:t>瓶颈分析</a:t>
            </a:r>
            <a:endParaRPr lang="en-US" sz="634" dirty="0"/>
          </a:p>
        </p:txBody>
      </p:sp>
      <p:sp>
        <p:nvSpPr>
          <p:cNvPr id="41" name="Text 37"/>
          <p:cNvSpPr/>
          <p:nvPr/>
        </p:nvSpPr>
        <p:spPr>
          <a:xfrm>
            <a:off x="4594603" y="2782491"/>
            <a:ext cx="1143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42" name="Shape 38"/>
          <p:cNvSpPr/>
          <p:nvPr/>
        </p:nvSpPr>
        <p:spPr>
          <a:xfrm>
            <a:off x="5149472" y="2675334"/>
            <a:ext cx="214313" cy="214313"/>
          </a:xfrm>
          <a:prstGeom prst="ellipse">
            <a:avLst/>
          </a:prstGeom>
          <a:solidFill>
            <a:srgbClr val="1F77B4"/>
          </a:solidFill>
          <a:ln/>
        </p:spPr>
      </p:sp>
      <p:sp>
        <p:nvSpPr>
          <p:cNvPr id="43" name="Text 39"/>
          <p:cNvSpPr/>
          <p:nvPr/>
        </p:nvSpPr>
        <p:spPr>
          <a:xfrm>
            <a:off x="5149472" y="2675334"/>
            <a:ext cx="2143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4</a:t>
            </a:r>
            <a:endParaRPr lang="en-US" sz="683" dirty="0"/>
          </a:p>
        </p:txBody>
      </p:sp>
      <p:sp>
        <p:nvSpPr>
          <p:cNvPr id="44" name="Text 40"/>
          <p:cNvSpPr/>
          <p:nvPr/>
        </p:nvSpPr>
        <p:spPr>
          <a:xfrm>
            <a:off x="5070890" y="2925366"/>
            <a:ext cx="3715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333333"/>
                </a:solidFill>
              </a:rPr>
              <a:t>方案制定</a:t>
            </a:r>
            <a:endParaRPr lang="en-US" sz="634" dirty="0"/>
          </a:p>
        </p:txBody>
      </p:sp>
      <p:sp>
        <p:nvSpPr>
          <p:cNvPr id="45" name="Text 41"/>
          <p:cNvSpPr/>
          <p:nvPr/>
        </p:nvSpPr>
        <p:spPr>
          <a:xfrm>
            <a:off x="5963831" y="2782491"/>
            <a:ext cx="1143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46" name="Shape 42"/>
          <p:cNvSpPr/>
          <p:nvPr/>
        </p:nvSpPr>
        <p:spPr>
          <a:xfrm>
            <a:off x="6518700" y="2675334"/>
            <a:ext cx="214313" cy="214313"/>
          </a:xfrm>
          <a:prstGeom prst="ellipse">
            <a:avLst/>
          </a:prstGeom>
          <a:solidFill>
            <a:srgbClr val="1F77B4"/>
          </a:solidFill>
          <a:ln/>
        </p:spPr>
      </p:sp>
      <p:sp>
        <p:nvSpPr>
          <p:cNvPr id="47" name="Text 43"/>
          <p:cNvSpPr/>
          <p:nvPr/>
        </p:nvSpPr>
        <p:spPr>
          <a:xfrm>
            <a:off x="6518700" y="2675334"/>
            <a:ext cx="2143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5</a:t>
            </a:r>
            <a:endParaRPr lang="en-US" sz="683" dirty="0"/>
          </a:p>
        </p:txBody>
      </p:sp>
      <p:sp>
        <p:nvSpPr>
          <p:cNvPr id="48" name="Text 44"/>
          <p:cNvSpPr/>
          <p:nvPr/>
        </p:nvSpPr>
        <p:spPr>
          <a:xfrm>
            <a:off x="6440119" y="2925366"/>
            <a:ext cx="3715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333333"/>
                </a:solidFill>
              </a:rPr>
              <a:t>实施部署</a:t>
            </a:r>
            <a:endParaRPr lang="en-US" sz="634" dirty="0"/>
          </a:p>
        </p:txBody>
      </p:sp>
      <p:sp>
        <p:nvSpPr>
          <p:cNvPr id="49" name="Text 45"/>
          <p:cNvSpPr/>
          <p:nvPr/>
        </p:nvSpPr>
        <p:spPr>
          <a:xfrm>
            <a:off x="7333059" y="2782491"/>
            <a:ext cx="1143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50" name="Shape 46"/>
          <p:cNvSpPr/>
          <p:nvPr/>
        </p:nvSpPr>
        <p:spPr>
          <a:xfrm>
            <a:off x="7887928" y="2675334"/>
            <a:ext cx="214313" cy="214313"/>
          </a:xfrm>
          <a:prstGeom prst="ellipse">
            <a:avLst/>
          </a:prstGeom>
          <a:solidFill>
            <a:srgbClr val="1F77B4"/>
          </a:solidFill>
          <a:ln/>
        </p:spPr>
      </p:sp>
      <p:sp>
        <p:nvSpPr>
          <p:cNvPr id="51" name="Text 47"/>
          <p:cNvSpPr/>
          <p:nvPr/>
        </p:nvSpPr>
        <p:spPr>
          <a:xfrm>
            <a:off x="7887928" y="2675334"/>
            <a:ext cx="21431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6</a:t>
            </a:r>
            <a:endParaRPr lang="en-US" sz="683" dirty="0"/>
          </a:p>
        </p:txBody>
      </p:sp>
      <p:sp>
        <p:nvSpPr>
          <p:cNvPr id="52" name="Text 48"/>
          <p:cNvSpPr/>
          <p:nvPr/>
        </p:nvSpPr>
        <p:spPr>
          <a:xfrm>
            <a:off x="7809347" y="2925366"/>
            <a:ext cx="3715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333333"/>
                </a:solidFill>
              </a:rPr>
              <a:t>效果评估</a:t>
            </a:r>
            <a:endParaRPr lang="en-US" sz="634" dirty="0"/>
          </a:p>
        </p:txBody>
      </p:sp>
      <p:sp>
        <p:nvSpPr>
          <p:cNvPr id="53" name="Text 49"/>
          <p:cNvSpPr/>
          <p:nvPr/>
        </p:nvSpPr>
        <p:spPr>
          <a:xfrm>
            <a:off x="357188" y="3346847"/>
            <a:ext cx="842962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1F77B4"/>
                </a:solidFill>
              </a:rPr>
              <a:t>核心实践检查清单 (Checklist)</a:t>
            </a:r>
            <a:endParaRPr lang="en-US" sz="885" dirty="0"/>
          </a:p>
        </p:txBody>
      </p:sp>
      <p:pic>
        <p:nvPicPr>
          <p:cNvPr id="5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3620988"/>
            <a:ext cx="128588" cy="128588"/>
          </a:xfrm>
          <a:prstGeom prst="rect">
            <a:avLst/>
          </a:prstGeom>
        </p:spPr>
      </p:pic>
      <p:sp>
        <p:nvSpPr>
          <p:cNvPr id="55" name="Text 50"/>
          <p:cNvSpPr/>
          <p:nvPr/>
        </p:nvSpPr>
        <p:spPr>
          <a:xfrm>
            <a:off x="571500" y="3607594"/>
            <a:ext cx="12858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444444"/>
                </a:solidFill>
              </a:rPr>
              <a:t>建立完整的全链路监控体系</a:t>
            </a:r>
            <a:endParaRPr lang="en-US" sz="780" dirty="0"/>
          </a:p>
        </p:txBody>
      </p:sp>
      <p:pic>
        <p:nvPicPr>
          <p:cNvPr id="5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3620988"/>
            <a:ext cx="128588" cy="128588"/>
          </a:xfrm>
          <a:prstGeom prst="rect">
            <a:avLst/>
          </a:prstGeom>
        </p:spPr>
      </p:pic>
      <p:sp>
        <p:nvSpPr>
          <p:cNvPr id="57" name="Text 51"/>
          <p:cNvSpPr/>
          <p:nvPr/>
        </p:nvSpPr>
        <p:spPr>
          <a:xfrm>
            <a:off x="4929188" y="3607594"/>
            <a:ext cx="11787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444444"/>
                </a:solidFill>
              </a:rPr>
              <a:t>定期进行全容量压力测试</a:t>
            </a:r>
            <a:endParaRPr lang="en-US" sz="780" dirty="0"/>
          </a:p>
        </p:txBody>
      </p:sp>
      <p:pic>
        <p:nvPicPr>
          <p:cNvPr id="5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3847802"/>
            <a:ext cx="128588" cy="128588"/>
          </a:xfrm>
          <a:prstGeom prst="rect">
            <a:avLst/>
          </a:prstGeom>
        </p:spPr>
      </p:pic>
      <p:sp>
        <p:nvSpPr>
          <p:cNvPr id="59" name="Text 52"/>
          <p:cNvSpPr/>
          <p:nvPr/>
        </p:nvSpPr>
        <p:spPr>
          <a:xfrm>
            <a:off x="571500" y="3834408"/>
            <a:ext cx="1393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444444"/>
                </a:solidFill>
              </a:rPr>
              <a:t>持续优化资源配额与调度参数</a:t>
            </a:r>
            <a:endParaRPr lang="en-US" sz="780" dirty="0"/>
          </a:p>
        </p:txBody>
      </p:sp>
      <p:pic>
        <p:nvPicPr>
          <p:cNvPr id="6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5" y="3847802"/>
            <a:ext cx="128588" cy="128588"/>
          </a:xfrm>
          <a:prstGeom prst="rect">
            <a:avLst/>
          </a:prstGeom>
        </p:spPr>
      </p:pic>
      <p:sp>
        <p:nvSpPr>
          <p:cNvPr id="61" name="Text 53"/>
          <p:cNvSpPr/>
          <p:nvPr/>
        </p:nvSpPr>
        <p:spPr>
          <a:xfrm>
            <a:off x="4929188" y="3834408"/>
            <a:ext cx="12858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444444"/>
                </a:solidFill>
              </a:rPr>
              <a:t>实施渐进式性能改进与验证</a:t>
            </a:r>
            <a:endParaRPr lang="en-US" sz="780" dirty="0"/>
          </a:p>
        </p:txBody>
      </p:sp>
      <p:pic>
        <p:nvPicPr>
          <p:cNvPr id="6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" y="4074616"/>
            <a:ext cx="128588" cy="128588"/>
          </a:xfrm>
          <a:prstGeom prst="rect">
            <a:avLst/>
          </a:prstGeom>
        </p:spPr>
      </p:pic>
      <p:sp>
        <p:nvSpPr>
          <p:cNvPr id="63" name="Text 54"/>
          <p:cNvSpPr/>
          <p:nvPr/>
        </p:nvSpPr>
        <p:spPr>
          <a:xfrm>
            <a:off x="571500" y="4061222"/>
            <a:ext cx="15001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444444"/>
                </a:solidFill>
              </a:rPr>
              <a:t>建立性能回归检测自动化流水线</a:t>
            </a:r>
            <a:endParaRPr lang="en-US" sz="780" dirty="0"/>
          </a:p>
        </p:txBody>
      </p:sp>
      <p:pic>
        <p:nvPicPr>
          <p:cNvPr id="6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875" y="4074616"/>
            <a:ext cx="128588" cy="128588"/>
          </a:xfrm>
          <a:prstGeom prst="rect">
            <a:avLst/>
          </a:prstGeom>
        </p:spPr>
      </p:pic>
      <p:sp>
        <p:nvSpPr>
          <p:cNvPr id="65" name="Text 55"/>
          <p:cNvSpPr/>
          <p:nvPr/>
        </p:nvSpPr>
        <p:spPr>
          <a:xfrm>
            <a:off x="4929188" y="4061222"/>
            <a:ext cx="12858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444444"/>
                </a:solidFill>
              </a:rPr>
              <a:t>维护并更新性能优化知识库</a:t>
            </a:r>
            <a:endParaRPr lang="en-US" sz="7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63451"/>
            <a:ext cx="428625" cy="428625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59" y="570607"/>
            <a:ext cx="166706" cy="214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43000" y="428625"/>
            <a:ext cx="1371600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0D47A1"/>
                </a:solidFill>
              </a:rPr>
              <a:t>议程概览</a:t>
            </a:r>
            <a:endParaRPr lang="en-US" sz="2436" dirty="0"/>
          </a:p>
        </p:txBody>
      </p:sp>
      <p:sp>
        <p:nvSpPr>
          <p:cNvPr id="6" name="Shape 2"/>
          <p:cNvSpPr/>
          <p:nvPr/>
        </p:nvSpPr>
        <p:spPr>
          <a:xfrm>
            <a:off x="571500" y="1284089"/>
            <a:ext cx="2128838" cy="70008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3"/>
          <p:cNvSpPr/>
          <p:nvPr/>
        </p:nvSpPr>
        <p:spPr>
          <a:xfrm>
            <a:off x="571500" y="1284089"/>
            <a:ext cx="42863" cy="700088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8" name="Text 4"/>
          <p:cNvSpPr/>
          <p:nvPr/>
        </p:nvSpPr>
        <p:spPr>
          <a:xfrm>
            <a:off x="685800" y="1497509"/>
            <a:ext cx="285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F77B4"/>
                </a:solidFill>
              </a:rPr>
              <a:t>01</a:t>
            </a:r>
            <a:endParaRPr lang="en-US" sz="1397" dirty="0"/>
          </a:p>
        </p:txBody>
      </p:sp>
      <p:sp>
        <p:nvSpPr>
          <p:cNvPr id="9" name="Text 5"/>
          <p:cNvSpPr/>
          <p:nvPr/>
        </p:nvSpPr>
        <p:spPr>
          <a:xfrm>
            <a:off x="1100138" y="1384102"/>
            <a:ext cx="1485900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性能基准与监控体系建立</a:t>
            </a:r>
            <a:endParaRPr lang="en-US" sz="1193" dirty="0"/>
          </a:p>
        </p:txBody>
      </p:sp>
      <p:sp>
        <p:nvSpPr>
          <p:cNvPr id="10" name="Shape 6"/>
          <p:cNvSpPr/>
          <p:nvPr/>
        </p:nvSpPr>
        <p:spPr>
          <a:xfrm>
            <a:off x="2843213" y="1284089"/>
            <a:ext cx="2128838" cy="70008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1" name="Shape 7"/>
          <p:cNvSpPr/>
          <p:nvPr/>
        </p:nvSpPr>
        <p:spPr>
          <a:xfrm>
            <a:off x="2843213" y="1284089"/>
            <a:ext cx="42863" cy="700088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12" name="Text 8"/>
          <p:cNvSpPr/>
          <p:nvPr/>
        </p:nvSpPr>
        <p:spPr>
          <a:xfrm>
            <a:off x="2957513" y="1497509"/>
            <a:ext cx="285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F77B4"/>
                </a:solidFill>
              </a:rPr>
              <a:t>02</a:t>
            </a:r>
            <a:endParaRPr lang="en-US" sz="1397" dirty="0"/>
          </a:p>
        </p:txBody>
      </p:sp>
      <p:sp>
        <p:nvSpPr>
          <p:cNvPr id="13" name="Text 9"/>
          <p:cNvSpPr/>
          <p:nvPr/>
        </p:nvSpPr>
        <p:spPr>
          <a:xfrm>
            <a:off x="3371850" y="1384102"/>
            <a:ext cx="1485900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控制平面性能优化策略</a:t>
            </a:r>
            <a:endParaRPr lang="en-US" sz="1193" dirty="0"/>
          </a:p>
        </p:txBody>
      </p:sp>
      <p:sp>
        <p:nvSpPr>
          <p:cNvPr id="14" name="Shape 10"/>
          <p:cNvSpPr/>
          <p:nvPr/>
        </p:nvSpPr>
        <p:spPr>
          <a:xfrm>
            <a:off x="571500" y="2112764"/>
            <a:ext cx="2128838" cy="70008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5" name="Shape 11"/>
          <p:cNvSpPr/>
          <p:nvPr/>
        </p:nvSpPr>
        <p:spPr>
          <a:xfrm>
            <a:off x="571500" y="2112764"/>
            <a:ext cx="42863" cy="700088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16" name="Text 12"/>
          <p:cNvSpPr/>
          <p:nvPr/>
        </p:nvSpPr>
        <p:spPr>
          <a:xfrm>
            <a:off x="685800" y="2326184"/>
            <a:ext cx="285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F77B4"/>
                </a:solidFill>
              </a:rPr>
              <a:t>03</a:t>
            </a:r>
            <a:endParaRPr lang="en-US" sz="1397" dirty="0"/>
          </a:p>
        </p:txBody>
      </p:sp>
      <p:sp>
        <p:nvSpPr>
          <p:cNvPr id="17" name="Text 13"/>
          <p:cNvSpPr/>
          <p:nvPr/>
        </p:nvSpPr>
        <p:spPr>
          <a:xfrm>
            <a:off x="1100138" y="2212777"/>
            <a:ext cx="1485900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节点层面与网络层面的优化</a:t>
            </a:r>
            <a:endParaRPr lang="en-US" sz="1193" dirty="0"/>
          </a:p>
        </p:txBody>
      </p:sp>
      <p:sp>
        <p:nvSpPr>
          <p:cNvPr id="18" name="Shape 14"/>
          <p:cNvSpPr/>
          <p:nvPr/>
        </p:nvSpPr>
        <p:spPr>
          <a:xfrm>
            <a:off x="2843213" y="2112764"/>
            <a:ext cx="2128838" cy="70008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9" name="Shape 15"/>
          <p:cNvSpPr/>
          <p:nvPr/>
        </p:nvSpPr>
        <p:spPr>
          <a:xfrm>
            <a:off x="2843213" y="2112764"/>
            <a:ext cx="42863" cy="700088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20" name="Text 16"/>
          <p:cNvSpPr/>
          <p:nvPr/>
        </p:nvSpPr>
        <p:spPr>
          <a:xfrm>
            <a:off x="2957513" y="2326184"/>
            <a:ext cx="285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F77B4"/>
                </a:solidFill>
              </a:rPr>
              <a:t>04</a:t>
            </a:r>
            <a:endParaRPr lang="en-US" sz="1397" dirty="0"/>
          </a:p>
        </p:txBody>
      </p:sp>
      <p:sp>
        <p:nvSpPr>
          <p:cNvPr id="21" name="Text 17"/>
          <p:cNvSpPr/>
          <p:nvPr/>
        </p:nvSpPr>
        <p:spPr>
          <a:xfrm>
            <a:off x="3371850" y="2337792"/>
            <a:ext cx="137160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应用层面性能改进</a:t>
            </a:r>
            <a:endParaRPr lang="en-US" sz="1193" dirty="0"/>
          </a:p>
        </p:txBody>
      </p:sp>
      <p:sp>
        <p:nvSpPr>
          <p:cNvPr id="22" name="Shape 18"/>
          <p:cNvSpPr/>
          <p:nvPr/>
        </p:nvSpPr>
        <p:spPr>
          <a:xfrm>
            <a:off x="571500" y="2941439"/>
            <a:ext cx="2128838" cy="70008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23" name="Shape 19"/>
          <p:cNvSpPr/>
          <p:nvPr/>
        </p:nvSpPr>
        <p:spPr>
          <a:xfrm>
            <a:off x="571500" y="2941439"/>
            <a:ext cx="42863" cy="700088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24" name="Text 20"/>
          <p:cNvSpPr/>
          <p:nvPr/>
        </p:nvSpPr>
        <p:spPr>
          <a:xfrm>
            <a:off x="685800" y="3154859"/>
            <a:ext cx="285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F77B4"/>
                </a:solidFill>
              </a:rPr>
              <a:t>05</a:t>
            </a:r>
            <a:endParaRPr lang="en-US" sz="1397" dirty="0"/>
          </a:p>
        </p:txBody>
      </p:sp>
      <p:sp>
        <p:nvSpPr>
          <p:cNvPr id="25" name="Text 21"/>
          <p:cNvSpPr/>
          <p:nvPr/>
        </p:nvSpPr>
        <p:spPr>
          <a:xfrm>
            <a:off x="1100138" y="3041452"/>
            <a:ext cx="1485900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生产环境实践与案例研究</a:t>
            </a:r>
            <a:endParaRPr lang="en-US" sz="1193" dirty="0"/>
          </a:p>
        </p:txBody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1426964"/>
            <a:ext cx="3200400" cy="33575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293787"/>
            <a:ext cx="357188" cy="357188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38665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969" y="285750"/>
            <a:ext cx="3115959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D47A1"/>
                </a:solidFill>
              </a:rPr>
              <a:t>性能监控的关键指标 (KPIs)</a:t>
            </a:r>
            <a:endParaRPr lang="en-US" sz="1808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908149"/>
            <a:ext cx="157163" cy="15716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7225" y="873323"/>
            <a:ext cx="212202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1F77B4"/>
                </a:solidFill>
              </a:rPr>
              <a:t>控制平面指标 (Control Plane)</a:t>
            </a:r>
            <a:endParaRPr lang="en-US" sz="1090" dirty="0"/>
          </a:p>
        </p:txBody>
      </p:sp>
      <p:sp>
        <p:nvSpPr>
          <p:cNvPr id="8" name="Shape 3"/>
          <p:cNvSpPr/>
          <p:nvPr/>
        </p:nvSpPr>
        <p:spPr>
          <a:xfrm>
            <a:off x="428625" y="1207294"/>
            <a:ext cx="1210866" cy="335756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9" name="Text 4"/>
          <p:cNvSpPr/>
          <p:nvPr/>
        </p:nvSpPr>
        <p:spPr>
          <a:xfrm>
            <a:off x="428625" y="1207294"/>
            <a:ext cx="1210866" cy="335756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组件</a:t>
            </a:r>
            <a:endParaRPr lang="en-US" sz="784" dirty="0"/>
          </a:p>
        </p:txBody>
      </p:sp>
      <p:sp>
        <p:nvSpPr>
          <p:cNvPr id="10" name="Shape 5"/>
          <p:cNvSpPr/>
          <p:nvPr/>
        </p:nvSpPr>
        <p:spPr>
          <a:xfrm>
            <a:off x="1639491" y="1207294"/>
            <a:ext cx="1614488" cy="335756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11" name="Text 6"/>
          <p:cNvSpPr/>
          <p:nvPr/>
        </p:nvSpPr>
        <p:spPr>
          <a:xfrm>
            <a:off x="1639491" y="1207294"/>
            <a:ext cx="1614488" cy="335756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性能指标</a:t>
            </a:r>
            <a:endParaRPr lang="en-US" sz="784" dirty="0"/>
          </a:p>
        </p:txBody>
      </p:sp>
      <p:sp>
        <p:nvSpPr>
          <p:cNvPr id="12" name="Shape 7"/>
          <p:cNvSpPr/>
          <p:nvPr/>
        </p:nvSpPr>
        <p:spPr>
          <a:xfrm>
            <a:off x="3253978" y="1207294"/>
            <a:ext cx="1210866" cy="335756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13" name="Text 8"/>
          <p:cNvSpPr/>
          <p:nvPr/>
        </p:nvSpPr>
        <p:spPr>
          <a:xfrm>
            <a:off x="3253978" y="1207294"/>
            <a:ext cx="1210866" cy="335756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目标值</a:t>
            </a:r>
            <a:endParaRPr lang="en-US" sz="784" dirty="0"/>
          </a:p>
        </p:txBody>
      </p:sp>
      <p:sp>
        <p:nvSpPr>
          <p:cNvPr id="14" name="Text 9"/>
          <p:cNvSpPr/>
          <p:nvPr/>
        </p:nvSpPr>
        <p:spPr>
          <a:xfrm>
            <a:off x="428625" y="1543050"/>
            <a:ext cx="1210866" cy="339328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API Server</a:t>
            </a:r>
            <a:endParaRPr lang="en-US" sz="834" dirty="0"/>
          </a:p>
        </p:txBody>
      </p:sp>
      <p:sp>
        <p:nvSpPr>
          <p:cNvPr id="15" name="Text 10"/>
          <p:cNvSpPr/>
          <p:nvPr/>
        </p:nvSpPr>
        <p:spPr>
          <a:xfrm>
            <a:off x="1639491" y="1543050"/>
            <a:ext cx="1614488" cy="339328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请求延迟 / 吞吐量</a:t>
            </a:r>
            <a:endParaRPr lang="en-US" sz="834" dirty="0"/>
          </a:p>
        </p:txBody>
      </p:sp>
      <p:sp>
        <p:nvSpPr>
          <p:cNvPr id="16" name="Text 11"/>
          <p:cNvSpPr/>
          <p:nvPr/>
        </p:nvSpPr>
        <p:spPr>
          <a:xfrm>
            <a:off x="3253978" y="1543050"/>
            <a:ext cx="1210866" cy="339328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E7D32"/>
                </a:solidFill>
              </a:rPr>
              <a:t>&lt;100ms / &gt;1k QPS</a:t>
            </a:r>
            <a:endParaRPr lang="en-US" sz="784" dirty="0"/>
          </a:p>
        </p:txBody>
      </p:sp>
      <p:sp>
        <p:nvSpPr>
          <p:cNvPr id="17" name="Shape 12"/>
          <p:cNvSpPr/>
          <p:nvPr/>
        </p:nvSpPr>
        <p:spPr>
          <a:xfrm>
            <a:off x="428625" y="1882378"/>
            <a:ext cx="4036219" cy="3429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8" name="Text 13"/>
          <p:cNvSpPr/>
          <p:nvPr/>
        </p:nvSpPr>
        <p:spPr>
          <a:xfrm>
            <a:off x="428625" y="1882378"/>
            <a:ext cx="1210866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etcd</a:t>
            </a:r>
            <a:endParaRPr lang="en-US" sz="834" dirty="0"/>
          </a:p>
        </p:txBody>
      </p:sp>
      <p:sp>
        <p:nvSpPr>
          <p:cNvPr id="19" name="Text 14"/>
          <p:cNvSpPr/>
          <p:nvPr/>
        </p:nvSpPr>
        <p:spPr>
          <a:xfrm>
            <a:off x="1639491" y="1882378"/>
            <a:ext cx="1614488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磁盘写入 / 网络延迟</a:t>
            </a:r>
            <a:endParaRPr lang="en-US" sz="834" dirty="0"/>
          </a:p>
        </p:txBody>
      </p:sp>
      <p:sp>
        <p:nvSpPr>
          <p:cNvPr id="20" name="Text 15"/>
          <p:cNvSpPr/>
          <p:nvPr/>
        </p:nvSpPr>
        <p:spPr>
          <a:xfrm>
            <a:off x="3253978" y="1882378"/>
            <a:ext cx="1210866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E7D32"/>
                </a:solidFill>
              </a:rPr>
              <a:t>&lt;10ms / &lt;5ms</a:t>
            </a:r>
            <a:endParaRPr lang="en-US" sz="784" dirty="0"/>
          </a:p>
        </p:txBody>
      </p:sp>
      <p:sp>
        <p:nvSpPr>
          <p:cNvPr id="21" name="Text 16"/>
          <p:cNvSpPr/>
          <p:nvPr/>
        </p:nvSpPr>
        <p:spPr>
          <a:xfrm>
            <a:off x="428625" y="2225278"/>
            <a:ext cx="1210866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Scheduler</a:t>
            </a:r>
            <a:endParaRPr lang="en-US" sz="834" dirty="0"/>
          </a:p>
        </p:txBody>
      </p:sp>
      <p:sp>
        <p:nvSpPr>
          <p:cNvPr id="22" name="Text 17"/>
          <p:cNvSpPr/>
          <p:nvPr/>
        </p:nvSpPr>
        <p:spPr>
          <a:xfrm>
            <a:off x="1639491" y="2225278"/>
            <a:ext cx="1614488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调度速率</a:t>
            </a:r>
            <a:endParaRPr lang="en-US" sz="834" dirty="0"/>
          </a:p>
        </p:txBody>
      </p:sp>
      <p:sp>
        <p:nvSpPr>
          <p:cNvPr id="23" name="Text 18"/>
          <p:cNvSpPr/>
          <p:nvPr/>
        </p:nvSpPr>
        <p:spPr>
          <a:xfrm>
            <a:off x="3253978" y="2225278"/>
            <a:ext cx="1210866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E7D32"/>
                </a:solidFill>
              </a:rPr>
              <a:t>&gt;100 pods/sec</a:t>
            </a:r>
            <a:endParaRPr lang="en-US" sz="784" dirty="0"/>
          </a:p>
        </p:txBody>
      </p:sp>
      <p:sp>
        <p:nvSpPr>
          <p:cNvPr id="24" name="Shape 19"/>
          <p:cNvSpPr/>
          <p:nvPr/>
        </p:nvSpPr>
        <p:spPr>
          <a:xfrm>
            <a:off x="428625" y="2568178"/>
            <a:ext cx="4036219" cy="3429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5" name="Text 20"/>
          <p:cNvSpPr/>
          <p:nvPr/>
        </p:nvSpPr>
        <p:spPr>
          <a:xfrm>
            <a:off x="428625" y="2568178"/>
            <a:ext cx="1210866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Controller</a:t>
            </a:r>
            <a:endParaRPr lang="en-US" sz="834" dirty="0"/>
          </a:p>
        </p:txBody>
      </p:sp>
      <p:sp>
        <p:nvSpPr>
          <p:cNvPr id="26" name="Text 21"/>
          <p:cNvSpPr/>
          <p:nvPr/>
        </p:nvSpPr>
        <p:spPr>
          <a:xfrm>
            <a:off x="1639491" y="2568178"/>
            <a:ext cx="1614488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队列深度 / 同步延迟</a:t>
            </a:r>
            <a:endParaRPr lang="en-US" sz="834" dirty="0"/>
          </a:p>
        </p:txBody>
      </p:sp>
      <p:sp>
        <p:nvSpPr>
          <p:cNvPr id="27" name="Text 22"/>
          <p:cNvSpPr/>
          <p:nvPr/>
        </p:nvSpPr>
        <p:spPr>
          <a:xfrm>
            <a:off x="3253978" y="2568178"/>
            <a:ext cx="1210866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E7D32"/>
                </a:solidFill>
              </a:rPr>
              <a:t>低延迟 / 无积压</a:t>
            </a:r>
            <a:endParaRPr lang="en-US" sz="784" dirty="0"/>
          </a:p>
        </p:txBody>
      </p:sp>
      <p:sp>
        <p:nvSpPr>
          <p:cNvPr id="28" name="Text 23"/>
          <p:cNvSpPr/>
          <p:nvPr/>
        </p:nvSpPr>
        <p:spPr>
          <a:xfrm>
            <a:off x="4750594" y="873323"/>
            <a:ext cx="210221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1F77B4"/>
                </a:solidFill>
              </a:rPr>
              <a:t>工作节点指标 (Worker Node)</a:t>
            </a:r>
            <a:endParaRPr lang="en-US" sz="1090" dirty="0"/>
          </a:p>
        </p:txBody>
      </p:sp>
      <p:sp>
        <p:nvSpPr>
          <p:cNvPr id="29" name="Shape 24"/>
          <p:cNvSpPr/>
          <p:nvPr/>
        </p:nvSpPr>
        <p:spPr>
          <a:xfrm>
            <a:off x="4679156" y="1207294"/>
            <a:ext cx="2018109" cy="335756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30" name="Text 25"/>
          <p:cNvSpPr/>
          <p:nvPr/>
        </p:nvSpPr>
        <p:spPr>
          <a:xfrm>
            <a:off x="4679156" y="1207294"/>
            <a:ext cx="2018109" cy="335756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性能指标</a:t>
            </a:r>
            <a:endParaRPr lang="en-US" sz="784" dirty="0"/>
          </a:p>
        </p:txBody>
      </p:sp>
      <p:sp>
        <p:nvSpPr>
          <p:cNvPr id="31" name="Shape 26"/>
          <p:cNvSpPr/>
          <p:nvPr/>
        </p:nvSpPr>
        <p:spPr>
          <a:xfrm>
            <a:off x="6697266" y="1207294"/>
            <a:ext cx="2018109" cy="335756"/>
          </a:xfrm>
          <a:prstGeom prst="rect">
            <a:avLst/>
          </a:prstGeom>
          <a:solidFill>
            <a:srgbClr val="1F77B4"/>
          </a:solidFill>
          <a:ln/>
        </p:spPr>
      </p:sp>
      <p:sp>
        <p:nvSpPr>
          <p:cNvPr id="32" name="Text 27"/>
          <p:cNvSpPr/>
          <p:nvPr/>
        </p:nvSpPr>
        <p:spPr>
          <a:xfrm>
            <a:off x="6697266" y="1207294"/>
            <a:ext cx="2018109" cy="335756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目标值</a:t>
            </a:r>
            <a:endParaRPr lang="en-US" sz="784" dirty="0"/>
          </a:p>
        </p:txBody>
      </p:sp>
      <p:sp>
        <p:nvSpPr>
          <p:cNvPr id="33" name="Text 28"/>
          <p:cNvSpPr/>
          <p:nvPr/>
        </p:nvSpPr>
        <p:spPr>
          <a:xfrm>
            <a:off x="4679156" y="1543050"/>
            <a:ext cx="2018109" cy="339328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Pod 启动时间 (Startup Time)</a:t>
            </a:r>
            <a:endParaRPr lang="en-US" sz="834" dirty="0"/>
          </a:p>
        </p:txBody>
      </p:sp>
      <p:sp>
        <p:nvSpPr>
          <p:cNvPr id="34" name="Text 29"/>
          <p:cNvSpPr/>
          <p:nvPr/>
        </p:nvSpPr>
        <p:spPr>
          <a:xfrm>
            <a:off x="6697266" y="1543050"/>
            <a:ext cx="2018109" cy="339328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E7D32"/>
                </a:solidFill>
              </a:rPr>
              <a:t>&lt;30s</a:t>
            </a:r>
            <a:endParaRPr lang="en-US" sz="784" dirty="0"/>
          </a:p>
        </p:txBody>
      </p:sp>
      <p:sp>
        <p:nvSpPr>
          <p:cNvPr id="35" name="Shape 30"/>
          <p:cNvSpPr/>
          <p:nvPr/>
        </p:nvSpPr>
        <p:spPr>
          <a:xfrm>
            <a:off x="4679156" y="1882378"/>
            <a:ext cx="4036219" cy="3429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6" name="Text 31"/>
          <p:cNvSpPr/>
          <p:nvPr/>
        </p:nvSpPr>
        <p:spPr>
          <a:xfrm>
            <a:off x="4679156" y="1882378"/>
            <a:ext cx="2018109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容器运行时吞吐量 (CRI Ops)</a:t>
            </a:r>
            <a:endParaRPr lang="en-US" sz="834" dirty="0"/>
          </a:p>
        </p:txBody>
      </p:sp>
      <p:sp>
        <p:nvSpPr>
          <p:cNvPr id="37" name="Text 32"/>
          <p:cNvSpPr/>
          <p:nvPr/>
        </p:nvSpPr>
        <p:spPr>
          <a:xfrm>
            <a:off x="6697266" y="1882378"/>
            <a:ext cx="2018109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E7D32"/>
                </a:solidFill>
              </a:rPr>
              <a:t>&gt;50 ops/sec</a:t>
            </a:r>
            <a:endParaRPr lang="en-US" sz="784" dirty="0"/>
          </a:p>
        </p:txBody>
      </p:sp>
      <p:sp>
        <p:nvSpPr>
          <p:cNvPr id="38" name="Text 33"/>
          <p:cNvSpPr/>
          <p:nvPr/>
        </p:nvSpPr>
        <p:spPr>
          <a:xfrm>
            <a:off x="4679156" y="2225278"/>
            <a:ext cx="2018109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Pod 间通信延迟 (Pod-to-Pod)</a:t>
            </a:r>
            <a:endParaRPr lang="en-US" sz="834" dirty="0"/>
          </a:p>
        </p:txBody>
      </p:sp>
      <p:sp>
        <p:nvSpPr>
          <p:cNvPr id="39" name="Text 34"/>
          <p:cNvSpPr/>
          <p:nvPr/>
        </p:nvSpPr>
        <p:spPr>
          <a:xfrm>
            <a:off x="6697266" y="2225278"/>
            <a:ext cx="2018109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E7D32"/>
                </a:solidFill>
              </a:rPr>
              <a:t>&lt;0.5ms</a:t>
            </a:r>
            <a:endParaRPr lang="en-US" sz="784" dirty="0"/>
          </a:p>
        </p:txBody>
      </p:sp>
      <p:sp>
        <p:nvSpPr>
          <p:cNvPr id="40" name="Shape 35"/>
          <p:cNvSpPr/>
          <p:nvPr/>
        </p:nvSpPr>
        <p:spPr>
          <a:xfrm>
            <a:off x="4679156" y="2568178"/>
            <a:ext cx="4036219" cy="34290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1" name="Text 36"/>
          <p:cNvSpPr/>
          <p:nvPr/>
        </p:nvSpPr>
        <p:spPr>
          <a:xfrm>
            <a:off x="4679156" y="2568178"/>
            <a:ext cx="2018109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Service 代理延迟 (Proxy Delay)</a:t>
            </a:r>
            <a:endParaRPr lang="en-US" sz="834" dirty="0"/>
          </a:p>
        </p:txBody>
      </p:sp>
      <p:sp>
        <p:nvSpPr>
          <p:cNvPr id="42" name="Text 37"/>
          <p:cNvSpPr/>
          <p:nvPr/>
        </p:nvSpPr>
        <p:spPr>
          <a:xfrm>
            <a:off x="6697266" y="2568178"/>
            <a:ext cx="2018109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E7D32"/>
                </a:solidFill>
              </a:rPr>
              <a:t>&lt;1ms</a:t>
            </a:r>
            <a:endParaRPr lang="en-US" sz="784" dirty="0"/>
          </a:p>
        </p:txBody>
      </p:sp>
      <p:sp>
        <p:nvSpPr>
          <p:cNvPr id="43" name="Shape 38"/>
          <p:cNvSpPr/>
          <p:nvPr/>
        </p:nvSpPr>
        <p:spPr>
          <a:xfrm>
            <a:off x="428625" y="3421856"/>
            <a:ext cx="8286750" cy="1285875"/>
          </a:xfrm>
          <a:prstGeom prst="rect">
            <a:avLst/>
          </a:prstGeom>
          <a:solidFill>
            <a:srgbClr val="F5F7FA"/>
          </a:solidFill>
          <a:ln/>
        </p:spPr>
      </p:sp>
      <p:pic>
        <p:nvPicPr>
          <p:cNvPr id="4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421856"/>
            <a:ext cx="828675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293787"/>
            <a:ext cx="357188" cy="357188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38665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969" y="285750"/>
            <a:ext cx="2314603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D47A1"/>
                </a:solidFill>
              </a:rPr>
              <a:t>性能测试工具与方法</a:t>
            </a:r>
            <a:endParaRPr lang="en-US" sz="1808" dirty="0"/>
          </a:p>
        </p:txBody>
      </p:sp>
      <p:sp>
        <p:nvSpPr>
          <p:cNvPr id="6" name="Shape 2"/>
          <p:cNvSpPr/>
          <p:nvPr/>
        </p:nvSpPr>
        <p:spPr>
          <a:xfrm>
            <a:off x="428625" y="873323"/>
            <a:ext cx="4036219" cy="1819759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7" name="Shape 3"/>
          <p:cNvSpPr/>
          <p:nvPr/>
        </p:nvSpPr>
        <p:spPr>
          <a:xfrm>
            <a:off x="428625" y="873323"/>
            <a:ext cx="4036219" cy="28575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9" y="1086743"/>
            <a:ext cx="176808" cy="1571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69752" y="1051917"/>
            <a:ext cx="94300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D47A1"/>
                </a:solidFill>
              </a:rPr>
              <a:t>集群容量测试</a:t>
            </a:r>
            <a:endParaRPr lang="en-US" sz="1090" dirty="0"/>
          </a:p>
        </p:txBody>
      </p:sp>
      <p:sp>
        <p:nvSpPr>
          <p:cNvPr id="10" name="Text 5"/>
          <p:cNvSpPr/>
          <p:nvPr/>
        </p:nvSpPr>
        <p:spPr>
          <a:xfrm>
            <a:off x="607219" y="1400175"/>
            <a:ext cx="2906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使用</a:t>
            </a:r>
            <a:endParaRPr lang="en-US" sz="942" dirty="0"/>
          </a:p>
        </p:txBody>
      </p:sp>
      <p:sp>
        <p:nvSpPr>
          <p:cNvPr id="11" name="Text 6"/>
          <p:cNvSpPr/>
          <p:nvPr/>
        </p:nvSpPr>
        <p:spPr>
          <a:xfrm>
            <a:off x="897852" y="1400175"/>
            <a:ext cx="9069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1F77B4"/>
                </a:solidFill>
              </a:rPr>
              <a:t>clusterloader2</a:t>
            </a:r>
            <a:endParaRPr lang="en-US" sz="885" dirty="0"/>
          </a:p>
        </p:txBody>
      </p:sp>
      <p:sp>
        <p:nvSpPr>
          <p:cNvPr id="12" name="Text 7"/>
          <p:cNvSpPr/>
          <p:nvPr/>
        </p:nvSpPr>
        <p:spPr>
          <a:xfrm>
            <a:off x="1804801" y="1400175"/>
            <a:ext cx="148135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进行大规模压力测试，在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3286153" y="1400175"/>
            <a:ext cx="5848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1F77B4"/>
                </a:solidFill>
              </a:rPr>
              <a:t>100+ 节点</a:t>
            </a:r>
            <a:endParaRPr lang="en-US" sz="885" dirty="0"/>
          </a:p>
        </p:txBody>
      </p:sp>
      <p:sp>
        <p:nvSpPr>
          <p:cNvPr id="14" name="Text 9"/>
          <p:cNvSpPr/>
          <p:nvPr/>
        </p:nvSpPr>
        <p:spPr>
          <a:xfrm>
            <a:off x="3870992" y="1400175"/>
            <a:ext cx="2906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环境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607219" y="1605893"/>
            <a:ext cx="7715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下验证性能。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0094" y="1868760"/>
            <a:ext cx="3536156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监测 API 调用延迟 (p99)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750094" y="2074478"/>
            <a:ext cx="3536156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验证 Pod 启动端到端延迟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750094" y="2280196"/>
            <a:ext cx="3536156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评估控制平面资源消耗</a:t>
            </a:r>
            <a:endParaRPr lang="en-US" sz="942" dirty="0"/>
          </a:p>
        </p:txBody>
      </p:sp>
      <p:sp>
        <p:nvSpPr>
          <p:cNvPr id="19" name="Shape 14"/>
          <p:cNvSpPr/>
          <p:nvPr/>
        </p:nvSpPr>
        <p:spPr>
          <a:xfrm>
            <a:off x="4679156" y="873323"/>
            <a:ext cx="4036219" cy="1791184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0" name="Shape 15"/>
          <p:cNvSpPr/>
          <p:nvPr/>
        </p:nvSpPr>
        <p:spPr>
          <a:xfrm>
            <a:off x="4679156" y="873323"/>
            <a:ext cx="4036219" cy="28575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086743"/>
            <a:ext cx="196453" cy="15716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139928" y="1051917"/>
            <a:ext cx="94300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D47A1"/>
                </a:solidFill>
              </a:rPr>
              <a:t>网络性能基准</a:t>
            </a:r>
            <a:endParaRPr lang="en-US" sz="1090" dirty="0"/>
          </a:p>
        </p:txBody>
      </p:sp>
      <p:sp>
        <p:nvSpPr>
          <p:cNvPr id="23" name="Text 17"/>
          <p:cNvSpPr/>
          <p:nvPr/>
        </p:nvSpPr>
        <p:spPr>
          <a:xfrm>
            <a:off x="4857750" y="1400175"/>
            <a:ext cx="33755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建立网络吞吐量基线与瓶颈识别，确保 CNI 插件高效运行。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5000625" y="1677330"/>
            <a:ext cx="2906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使用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5291258" y="1677330"/>
            <a:ext cx="3698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1F77B4"/>
                </a:solidFill>
              </a:rPr>
              <a:t>iperf3</a:t>
            </a:r>
            <a:endParaRPr lang="en-US" sz="885" dirty="0"/>
          </a:p>
        </p:txBody>
      </p:sp>
      <p:sp>
        <p:nvSpPr>
          <p:cNvPr id="26" name="Text 20"/>
          <p:cNvSpPr/>
          <p:nvPr/>
        </p:nvSpPr>
        <p:spPr>
          <a:xfrm>
            <a:off x="5661087" y="1677330"/>
            <a:ext cx="9335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测试网络吞吐量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5000625" y="1883048"/>
            <a:ext cx="2906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使用</a:t>
            </a:r>
            <a:endParaRPr lang="en-US" sz="942" dirty="0"/>
          </a:p>
        </p:txBody>
      </p:sp>
      <p:sp>
        <p:nvSpPr>
          <p:cNvPr id="28" name="Text 22"/>
          <p:cNvSpPr/>
          <p:nvPr/>
        </p:nvSpPr>
        <p:spPr>
          <a:xfrm>
            <a:off x="5291258" y="1883048"/>
            <a:ext cx="4688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1F77B4"/>
                </a:solidFill>
              </a:rPr>
              <a:t>netperf</a:t>
            </a:r>
            <a:endParaRPr lang="en-US" sz="885" dirty="0"/>
          </a:p>
        </p:txBody>
      </p:sp>
      <p:sp>
        <p:nvSpPr>
          <p:cNvPr id="29" name="Text 23"/>
          <p:cNvSpPr/>
          <p:nvPr/>
        </p:nvSpPr>
        <p:spPr>
          <a:xfrm>
            <a:off x="5760095" y="1883048"/>
            <a:ext cx="8049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测试通信延迟</a:t>
            </a:r>
            <a:endParaRPr lang="en-US" sz="942" dirty="0"/>
          </a:p>
        </p:txBody>
      </p:sp>
      <p:sp>
        <p:nvSpPr>
          <p:cNvPr id="30" name="Text 24"/>
          <p:cNvSpPr/>
          <p:nvPr/>
        </p:nvSpPr>
        <p:spPr>
          <a:xfrm>
            <a:off x="5000625" y="2074478"/>
            <a:ext cx="3536156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识别跨节点/跨可用区网络损耗</a:t>
            </a:r>
            <a:endParaRPr lang="en-US" sz="942" dirty="0"/>
          </a:p>
        </p:txBody>
      </p:sp>
      <p:sp>
        <p:nvSpPr>
          <p:cNvPr id="31" name="Shape 25"/>
          <p:cNvSpPr/>
          <p:nvPr/>
        </p:nvSpPr>
        <p:spPr>
          <a:xfrm>
            <a:off x="428625" y="2843101"/>
            <a:ext cx="8286750" cy="2157385"/>
          </a:xfrm>
          <a:prstGeom prst="rect">
            <a:avLst/>
          </a:prstGeom>
          <a:solidFill>
            <a:srgbClr val="FFFFFF"/>
          </a:solidFill>
          <a:ln w="9144">
            <a:solidFill>
              <a:srgbClr val="E0E0E0"/>
            </a:solidFill>
            <a:prstDash val="solid"/>
          </a:ln>
        </p:spPr>
      </p:sp>
      <p:pic>
        <p:nvPicPr>
          <p:cNvPr id="3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937" y="2914538"/>
            <a:ext cx="2520097" cy="20002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293787"/>
            <a:ext cx="357188" cy="357188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38665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969" y="285750"/>
            <a:ext cx="294132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D47A1"/>
                </a:solidFill>
              </a:rPr>
              <a:t>API Server 性能优化策略</a:t>
            </a:r>
            <a:endParaRPr lang="en-US" sz="1808" dirty="0"/>
          </a:p>
        </p:txBody>
      </p:sp>
      <p:sp>
        <p:nvSpPr>
          <p:cNvPr id="6" name="Shape 2"/>
          <p:cNvSpPr/>
          <p:nvPr/>
        </p:nvSpPr>
        <p:spPr>
          <a:xfrm>
            <a:off x="428625" y="944761"/>
            <a:ext cx="2643188" cy="284142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7" name="Shape 3"/>
          <p:cNvSpPr/>
          <p:nvPr/>
        </p:nvSpPr>
        <p:spPr>
          <a:xfrm>
            <a:off x="428625" y="944761"/>
            <a:ext cx="35719" cy="2841427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9" y="1155502"/>
            <a:ext cx="89297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7953" y="1123355"/>
            <a:ext cx="1281159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API 优先级与公平性</a:t>
            </a:r>
            <a:endParaRPr lang="en-US" sz="987" dirty="0"/>
          </a:p>
        </p:txBody>
      </p:sp>
      <p:sp>
        <p:nvSpPr>
          <p:cNvPr id="10" name="Text 5"/>
          <p:cNvSpPr/>
          <p:nvPr/>
        </p:nvSpPr>
        <p:spPr>
          <a:xfrm>
            <a:off x="607219" y="1473398"/>
            <a:ext cx="4297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•</a:t>
            </a:r>
            <a:endParaRPr lang="en-US" sz="784" dirty="0"/>
          </a:p>
        </p:txBody>
      </p:sp>
      <p:sp>
        <p:nvSpPr>
          <p:cNvPr id="11" name="Text 6"/>
          <p:cNvSpPr/>
          <p:nvPr/>
        </p:nvSpPr>
        <p:spPr>
          <a:xfrm>
            <a:off x="750094" y="1485900"/>
            <a:ext cx="258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配置</a:t>
            </a:r>
            <a:endParaRPr lang="en-US" sz="834" dirty="0"/>
          </a:p>
        </p:txBody>
      </p:sp>
      <p:sp>
        <p:nvSpPr>
          <p:cNvPr id="12" name="Shape 7"/>
          <p:cNvSpPr/>
          <p:nvPr/>
        </p:nvSpPr>
        <p:spPr>
          <a:xfrm>
            <a:off x="1008413" y="1487686"/>
            <a:ext cx="262058" cy="164306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13" name="Text 8"/>
          <p:cNvSpPr/>
          <p:nvPr/>
        </p:nvSpPr>
        <p:spPr>
          <a:xfrm>
            <a:off x="1008413" y="1487686"/>
            <a:ext cx="262058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0D47A1"/>
                </a:solidFill>
              </a:rPr>
              <a:t>APF</a:t>
            </a:r>
            <a:endParaRPr lang="en-US" sz="727" dirty="0"/>
          </a:p>
        </p:txBody>
      </p:sp>
      <p:sp>
        <p:nvSpPr>
          <p:cNvPr id="14" name="Text 9"/>
          <p:cNvSpPr/>
          <p:nvPr/>
        </p:nvSpPr>
        <p:spPr>
          <a:xfrm>
            <a:off x="750094" y="1485900"/>
            <a:ext cx="2035997" cy="3382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为核心管理组件设置优先级带宽</a:t>
            </a:r>
            <a:endParaRPr lang="en-US" sz="834" dirty="0"/>
          </a:p>
        </p:txBody>
      </p:sp>
      <p:sp>
        <p:nvSpPr>
          <p:cNvPr id="15" name="Text 10"/>
          <p:cNvSpPr/>
          <p:nvPr/>
        </p:nvSpPr>
        <p:spPr>
          <a:xfrm>
            <a:off x="607219" y="1924850"/>
            <a:ext cx="4297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•</a:t>
            </a:r>
            <a:endParaRPr lang="en-US" sz="784" dirty="0"/>
          </a:p>
        </p:txBody>
      </p:sp>
      <p:sp>
        <p:nvSpPr>
          <p:cNvPr id="16" name="Text 11"/>
          <p:cNvSpPr/>
          <p:nvPr/>
        </p:nvSpPr>
        <p:spPr>
          <a:xfrm>
            <a:off x="750094" y="1937352"/>
            <a:ext cx="3726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精细化</a:t>
            </a:r>
            <a:endParaRPr lang="en-US" sz="834" dirty="0"/>
          </a:p>
        </p:txBody>
      </p:sp>
      <p:sp>
        <p:nvSpPr>
          <p:cNvPr id="17" name="Shape 12"/>
          <p:cNvSpPr/>
          <p:nvPr/>
        </p:nvSpPr>
        <p:spPr>
          <a:xfrm>
            <a:off x="1122713" y="1939137"/>
            <a:ext cx="671317" cy="164306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18" name="Text 13"/>
          <p:cNvSpPr/>
          <p:nvPr/>
        </p:nvSpPr>
        <p:spPr>
          <a:xfrm>
            <a:off x="1122713" y="1939137"/>
            <a:ext cx="671317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0D47A1"/>
                </a:solidFill>
              </a:rPr>
              <a:t>FlowSchema</a:t>
            </a:r>
            <a:endParaRPr lang="en-US" sz="727" dirty="0"/>
          </a:p>
        </p:txBody>
      </p:sp>
      <p:sp>
        <p:nvSpPr>
          <p:cNvPr id="19" name="Text 14"/>
          <p:cNvSpPr/>
          <p:nvPr/>
        </p:nvSpPr>
        <p:spPr>
          <a:xfrm>
            <a:off x="1794030" y="1937352"/>
            <a:ext cx="258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定义</a:t>
            </a:r>
            <a:endParaRPr lang="en-US" sz="834" dirty="0"/>
          </a:p>
        </p:txBody>
      </p:sp>
      <p:sp>
        <p:nvSpPr>
          <p:cNvPr id="20" name="Text 15"/>
          <p:cNvSpPr/>
          <p:nvPr/>
        </p:nvSpPr>
        <p:spPr>
          <a:xfrm>
            <a:off x="607219" y="2193438"/>
            <a:ext cx="4297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•</a:t>
            </a:r>
            <a:endParaRPr lang="en-US" sz="784" dirty="0"/>
          </a:p>
        </p:txBody>
      </p:sp>
      <p:sp>
        <p:nvSpPr>
          <p:cNvPr id="21" name="Text 16"/>
          <p:cNvSpPr/>
          <p:nvPr/>
        </p:nvSpPr>
        <p:spPr>
          <a:xfrm>
            <a:off x="750094" y="2205940"/>
            <a:ext cx="258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调整</a:t>
            </a:r>
            <a:endParaRPr lang="en-US" sz="834" dirty="0"/>
          </a:p>
        </p:txBody>
      </p:sp>
      <p:sp>
        <p:nvSpPr>
          <p:cNvPr id="22" name="Shape 17"/>
          <p:cNvSpPr/>
          <p:nvPr/>
        </p:nvSpPr>
        <p:spPr>
          <a:xfrm>
            <a:off x="1008413" y="2207726"/>
            <a:ext cx="1316599" cy="164306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23" name="Text 18"/>
          <p:cNvSpPr/>
          <p:nvPr/>
        </p:nvSpPr>
        <p:spPr>
          <a:xfrm>
            <a:off x="1008413" y="2207726"/>
            <a:ext cx="1316599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0D47A1"/>
                </a:solidFill>
              </a:rPr>
              <a:t>PriorityLevelConfiguration</a:t>
            </a:r>
            <a:endParaRPr lang="en-US" sz="727" dirty="0"/>
          </a:p>
        </p:txBody>
      </p:sp>
      <p:sp>
        <p:nvSpPr>
          <p:cNvPr id="24" name="Text 19"/>
          <p:cNvSpPr/>
          <p:nvPr/>
        </p:nvSpPr>
        <p:spPr>
          <a:xfrm>
            <a:off x="750094" y="2205940"/>
            <a:ext cx="2061837" cy="3382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队列长度与并发限制</a:t>
            </a:r>
            <a:endParaRPr lang="en-US" sz="834" dirty="0"/>
          </a:p>
        </p:txBody>
      </p:sp>
      <p:sp>
        <p:nvSpPr>
          <p:cNvPr id="25" name="Shape 20"/>
          <p:cNvSpPr/>
          <p:nvPr/>
        </p:nvSpPr>
        <p:spPr>
          <a:xfrm>
            <a:off x="3250406" y="944761"/>
            <a:ext cx="2643188" cy="284142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6" name="Shape 21"/>
          <p:cNvSpPr/>
          <p:nvPr/>
        </p:nvSpPr>
        <p:spPr>
          <a:xfrm>
            <a:off x="3250406" y="944761"/>
            <a:ext cx="35719" cy="2841427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155502"/>
            <a:ext cx="142875" cy="142875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3643313" y="1123355"/>
            <a:ext cx="85725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关键配置参数</a:t>
            </a:r>
            <a:endParaRPr lang="en-US" sz="987" dirty="0"/>
          </a:p>
        </p:txBody>
      </p:sp>
      <p:sp>
        <p:nvSpPr>
          <p:cNvPr id="29" name="Text 23"/>
          <p:cNvSpPr/>
          <p:nvPr/>
        </p:nvSpPr>
        <p:spPr>
          <a:xfrm>
            <a:off x="3429000" y="1473398"/>
            <a:ext cx="4297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•</a:t>
            </a:r>
            <a:endParaRPr lang="en-US" sz="784" dirty="0"/>
          </a:p>
        </p:txBody>
      </p:sp>
      <p:sp>
        <p:nvSpPr>
          <p:cNvPr id="30" name="Shape 24"/>
          <p:cNvSpPr/>
          <p:nvPr/>
        </p:nvSpPr>
        <p:spPr>
          <a:xfrm>
            <a:off x="3571875" y="1487686"/>
            <a:ext cx="1093077" cy="164306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31" name="Text 25"/>
          <p:cNvSpPr/>
          <p:nvPr/>
        </p:nvSpPr>
        <p:spPr>
          <a:xfrm>
            <a:off x="3571875" y="1487686"/>
            <a:ext cx="1093077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0D47A1"/>
                </a:solidFill>
              </a:rPr>
              <a:t>max-requests-inflight</a:t>
            </a:r>
            <a:endParaRPr lang="en-US" sz="727" dirty="0"/>
          </a:p>
        </p:txBody>
      </p:sp>
      <p:sp>
        <p:nvSpPr>
          <p:cNvPr id="32" name="Text 26"/>
          <p:cNvSpPr/>
          <p:nvPr/>
        </p:nvSpPr>
        <p:spPr>
          <a:xfrm>
            <a:off x="4664952" y="1485900"/>
            <a:ext cx="3218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: 3000</a:t>
            </a:r>
            <a:endParaRPr lang="en-US" sz="834" dirty="0"/>
          </a:p>
        </p:txBody>
      </p:sp>
      <p:sp>
        <p:nvSpPr>
          <p:cNvPr id="33" name="Text 27"/>
          <p:cNvSpPr/>
          <p:nvPr/>
        </p:nvSpPr>
        <p:spPr>
          <a:xfrm>
            <a:off x="3429000" y="1741987"/>
            <a:ext cx="4297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•</a:t>
            </a:r>
            <a:endParaRPr lang="en-US" sz="784" dirty="0"/>
          </a:p>
        </p:txBody>
      </p:sp>
      <p:sp>
        <p:nvSpPr>
          <p:cNvPr id="34" name="Shape 28"/>
          <p:cNvSpPr/>
          <p:nvPr/>
        </p:nvSpPr>
        <p:spPr>
          <a:xfrm>
            <a:off x="3571875" y="1756274"/>
            <a:ext cx="1558035" cy="164306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35" name="Text 29"/>
          <p:cNvSpPr/>
          <p:nvPr/>
        </p:nvSpPr>
        <p:spPr>
          <a:xfrm>
            <a:off x="3571875" y="1756274"/>
            <a:ext cx="1558035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0D47A1"/>
                </a:solidFill>
              </a:rPr>
              <a:t>max-mutating-requests-inflight</a:t>
            </a:r>
            <a:endParaRPr lang="en-US" sz="727" dirty="0"/>
          </a:p>
        </p:txBody>
      </p:sp>
      <p:sp>
        <p:nvSpPr>
          <p:cNvPr id="36" name="Text 30"/>
          <p:cNvSpPr/>
          <p:nvPr/>
        </p:nvSpPr>
        <p:spPr>
          <a:xfrm>
            <a:off x="5129910" y="1754488"/>
            <a:ext cx="3218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: 1000</a:t>
            </a:r>
            <a:endParaRPr lang="en-US" sz="834" dirty="0"/>
          </a:p>
        </p:txBody>
      </p:sp>
      <p:sp>
        <p:nvSpPr>
          <p:cNvPr id="37" name="Text 31"/>
          <p:cNvSpPr/>
          <p:nvPr/>
        </p:nvSpPr>
        <p:spPr>
          <a:xfrm>
            <a:off x="3429000" y="2010575"/>
            <a:ext cx="4297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•</a:t>
            </a:r>
            <a:endParaRPr lang="en-US" sz="784" dirty="0"/>
          </a:p>
        </p:txBody>
      </p:sp>
      <p:sp>
        <p:nvSpPr>
          <p:cNvPr id="38" name="Text 32"/>
          <p:cNvSpPr/>
          <p:nvPr/>
        </p:nvSpPr>
        <p:spPr>
          <a:xfrm>
            <a:off x="3571875" y="2023077"/>
            <a:ext cx="258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优化</a:t>
            </a:r>
            <a:endParaRPr lang="en-US" sz="834" dirty="0"/>
          </a:p>
        </p:txBody>
      </p:sp>
      <p:sp>
        <p:nvSpPr>
          <p:cNvPr id="39" name="Shape 33"/>
          <p:cNvSpPr/>
          <p:nvPr/>
        </p:nvSpPr>
        <p:spPr>
          <a:xfrm>
            <a:off x="3830194" y="2024862"/>
            <a:ext cx="926148" cy="164306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40" name="Text 34"/>
          <p:cNvSpPr/>
          <p:nvPr/>
        </p:nvSpPr>
        <p:spPr>
          <a:xfrm>
            <a:off x="3830194" y="2024862"/>
            <a:ext cx="926148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0D47A1"/>
                </a:solidFill>
              </a:rPr>
              <a:t>watch-cache-sizes</a:t>
            </a:r>
            <a:endParaRPr lang="en-US" sz="727" dirty="0"/>
          </a:p>
        </p:txBody>
      </p:sp>
      <p:sp>
        <p:nvSpPr>
          <p:cNvPr id="41" name="Text 35"/>
          <p:cNvSpPr/>
          <p:nvPr/>
        </p:nvSpPr>
        <p:spPr>
          <a:xfrm>
            <a:off x="4756342" y="2023077"/>
            <a:ext cx="7155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提升响应速度</a:t>
            </a:r>
            <a:endParaRPr lang="en-US" sz="834" dirty="0"/>
          </a:p>
        </p:txBody>
      </p:sp>
      <p:sp>
        <p:nvSpPr>
          <p:cNvPr id="42" name="Text 36"/>
          <p:cNvSpPr/>
          <p:nvPr/>
        </p:nvSpPr>
        <p:spPr>
          <a:xfrm>
            <a:off x="3429000" y="2279163"/>
            <a:ext cx="4297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•</a:t>
            </a:r>
            <a:endParaRPr lang="en-US" sz="784" dirty="0"/>
          </a:p>
        </p:txBody>
      </p:sp>
      <p:sp>
        <p:nvSpPr>
          <p:cNvPr id="43" name="Text 37"/>
          <p:cNvSpPr/>
          <p:nvPr/>
        </p:nvSpPr>
        <p:spPr>
          <a:xfrm>
            <a:off x="3571875" y="2291665"/>
            <a:ext cx="258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禁用</a:t>
            </a:r>
            <a:endParaRPr lang="en-US" sz="834" dirty="0"/>
          </a:p>
        </p:txBody>
      </p:sp>
      <p:sp>
        <p:nvSpPr>
          <p:cNvPr id="44" name="Shape 38"/>
          <p:cNvSpPr/>
          <p:nvPr/>
        </p:nvSpPr>
        <p:spPr>
          <a:xfrm>
            <a:off x="3830194" y="2293451"/>
            <a:ext cx="629096" cy="164306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45" name="Text 39"/>
          <p:cNvSpPr/>
          <p:nvPr/>
        </p:nvSpPr>
        <p:spPr>
          <a:xfrm>
            <a:off x="3830194" y="2293451"/>
            <a:ext cx="629096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0D47A1"/>
                </a:solidFill>
              </a:rPr>
              <a:t>Swagger UI</a:t>
            </a:r>
            <a:endParaRPr lang="en-US" sz="727" dirty="0"/>
          </a:p>
        </p:txBody>
      </p:sp>
      <p:sp>
        <p:nvSpPr>
          <p:cNvPr id="46" name="Text 40"/>
          <p:cNvSpPr/>
          <p:nvPr/>
        </p:nvSpPr>
        <p:spPr>
          <a:xfrm>
            <a:off x="4459291" y="2291665"/>
            <a:ext cx="7155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减少内存占用</a:t>
            </a:r>
            <a:endParaRPr lang="en-US" sz="834" dirty="0"/>
          </a:p>
        </p:txBody>
      </p:sp>
      <p:sp>
        <p:nvSpPr>
          <p:cNvPr id="47" name="Shape 41"/>
          <p:cNvSpPr/>
          <p:nvPr/>
        </p:nvSpPr>
        <p:spPr>
          <a:xfrm>
            <a:off x="6072188" y="944761"/>
            <a:ext cx="2643188" cy="284142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8" name="Shape 42"/>
          <p:cNvSpPr/>
          <p:nvPr/>
        </p:nvSpPr>
        <p:spPr>
          <a:xfrm>
            <a:off x="6072188" y="944761"/>
            <a:ext cx="35719" cy="2841427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781" y="1155502"/>
            <a:ext cx="107156" cy="142875"/>
          </a:xfrm>
          <a:prstGeom prst="rect">
            <a:avLst/>
          </a:prstGeom>
        </p:spPr>
      </p:pic>
      <p:sp>
        <p:nvSpPr>
          <p:cNvPr id="50" name="Text 43"/>
          <p:cNvSpPr/>
          <p:nvPr/>
        </p:nvSpPr>
        <p:spPr>
          <a:xfrm>
            <a:off x="6429375" y="1123355"/>
            <a:ext cx="85725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审计日志优化</a:t>
            </a:r>
            <a:endParaRPr lang="en-US" sz="987" dirty="0"/>
          </a:p>
        </p:txBody>
      </p:sp>
      <p:sp>
        <p:nvSpPr>
          <p:cNvPr id="51" name="Text 44"/>
          <p:cNvSpPr/>
          <p:nvPr/>
        </p:nvSpPr>
        <p:spPr>
          <a:xfrm>
            <a:off x="6250781" y="1473398"/>
            <a:ext cx="4297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•</a:t>
            </a:r>
            <a:endParaRPr lang="en-US" sz="784" dirty="0"/>
          </a:p>
        </p:txBody>
      </p:sp>
      <p:sp>
        <p:nvSpPr>
          <p:cNvPr id="52" name="Text 45"/>
          <p:cNvSpPr/>
          <p:nvPr/>
        </p:nvSpPr>
        <p:spPr>
          <a:xfrm>
            <a:off x="6393656" y="1485900"/>
            <a:ext cx="1803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忽略高频读操作 (GET/LIST/WATCH)</a:t>
            </a:r>
            <a:endParaRPr lang="en-US" sz="834" dirty="0"/>
          </a:p>
        </p:txBody>
      </p:sp>
      <p:sp>
        <p:nvSpPr>
          <p:cNvPr id="53" name="Text 46"/>
          <p:cNvSpPr/>
          <p:nvPr/>
        </p:nvSpPr>
        <p:spPr>
          <a:xfrm>
            <a:off x="6250781" y="1741987"/>
            <a:ext cx="4297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•</a:t>
            </a:r>
            <a:endParaRPr lang="en-US" sz="784" dirty="0"/>
          </a:p>
        </p:txBody>
      </p:sp>
      <p:sp>
        <p:nvSpPr>
          <p:cNvPr id="54" name="Text 47"/>
          <p:cNvSpPr/>
          <p:nvPr/>
        </p:nvSpPr>
        <p:spPr>
          <a:xfrm>
            <a:off x="6393656" y="1754488"/>
            <a:ext cx="1325333" cy="3382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仅记录关键变更操作 (CREATE/UPDATE/PATCH)</a:t>
            </a:r>
            <a:endParaRPr lang="en-US" sz="834" dirty="0"/>
          </a:p>
        </p:txBody>
      </p:sp>
      <p:sp>
        <p:nvSpPr>
          <p:cNvPr id="55" name="Text 48"/>
          <p:cNvSpPr/>
          <p:nvPr/>
        </p:nvSpPr>
        <p:spPr>
          <a:xfrm>
            <a:off x="6250781" y="2193438"/>
            <a:ext cx="4297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•</a:t>
            </a:r>
            <a:endParaRPr lang="en-US" sz="784" dirty="0"/>
          </a:p>
        </p:txBody>
      </p:sp>
      <p:sp>
        <p:nvSpPr>
          <p:cNvPr id="56" name="Text 49"/>
          <p:cNvSpPr/>
          <p:nvPr/>
        </p:nvSpPr>
        <p:spPr>
          <a:xfrm>
            <a:off x="6393656" y="2205940"/>
            <a:ext cx="1600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捕获安全相关事件以满足合规性</a:t>
            </a:r>
            <a:endParaRPr lang="en-US" sz="834" dirty="0"/>
          </a:p>
        </p:txBody>
      </p:sp>
      <p:sp>
        <p:nvSpPr>
          <p:cNvPr id="57" name="Text 50"/>
          <p:cNvSpPr/>
          <p:nvPr/>
        </p:nvSpPr>
        <p:spPr>
          <a:xfrm>
            <a:off x="6250781" y="2462026"/>
            <a:ext cx="4297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•</a:t>
            </a:r>
            <a:endParaRPr lang="en-US" sz="784" dirty="0"/>
          </a:p>
        </p:txBody>
      </p:sp>
      <p:sp>
        <p:nvSpPr>
          <p:cNvPr id="58" name="Text 51"/>
          <p:cNvSpPr/>
          <p:nvPr/>
        </p:nvSpPr>
        <p:spPr>
          <a:xfrm>
            <a:off x="6393656" y="2474528"/>
            <a:ext cx="1371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使用异步模式写入审计日志</a:t>
            </a:r>
            <a:endParaRPr lang="en-US" sz="834" dirty="0"/>
          </a:p>
        </p:txBody>
      </p:sp>
      <p:pic>
        <p:nvPicPr>
          <p:cNvPr id="5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47" y="4000500"/>
            <a:ext cx="1523879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293787"/>
            <a:ext cx="357188" cy="357188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9" y="386655"/>
            <a:ext cx="150019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969" y="285750"/>
            <a:ext cx="3576033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D47A1"/>
                </a:solidFill>
              </a:rPr>
              <a:t>etcd 和 Scheduler 的性能调优</a:t>
            </a:r>
            <a:endParaRPr lang="en-US" sz="1808" dirty="0"/>
          </a:p>
        </p:txBody>
      </p:sp>
      <p:sp>
        <p:nvSpPr>
          <p:cNvPr id="6" name="Shape 2"/>
          <p:cNvSpPr/>
          <p:nvPr/>
        </p:nvSpPr>
        <p:spPr>
          <a:xfrm>
            <a:off x="428625" y="873323"/>
            <a:ext cx="2666991" cy="398442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7" name="Shape 3"/>
          <p:cNvSpPr/>
          <p:nvPr/>
        </p:nvSpPr>
        <p:spPr>
          <a:xfrm>
            <a:off x="428625" y="873323"/>
            <a:ext cx="2666991" cy="28575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048345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85813" y="1016198"/>
            <a:ext cx="918976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etcd 性能优化</a:t>
            </a:r>
            <a:endParaRPr lang="en-US" sz="987" dirty="0"/>
          </a:p>
        </p:txBody>
      </p:sp>
      <p:sp>
        <p:nvSpPr>
          <p:cNvPr id="10" name="Text 5"/>
          <p:cNvSpPr/>
          <p:nvPr/>
        </p:nvSpPr>
        <p:spPr>
          <a:xfrm>
            <a:off x="571500" y="133052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11" name="Text 6"/>
          <p:cNvSpPr/>
          <p:nvPr/>
        </p:nvSpPr>
        <p:spPr>
          <a:xfrm>
            <a:off x="700088" y="1337667"/>
            <a:ext cx="24219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使用</a:t>
            </a:r>
            <a:endParaRPr lang="en-US" sz="780" dirty="0"/>
          </a:p>
        </p:txBody>
      </p:sp>
      <p:sp>
        <p:nvSpPr>
          <p:cNvPr id="12" name="Text 7"/>
          <p:cNvSpPr/>
          <p:nvPr/>
        </p:nvSpPr>
        <p:spPr>
          <a:xfrm>
            <a:off x="942277" y="1337667"/>
            <a:ext cx="5271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NVMe SSD</a:t>
            </a:r>
            <a:endParaRPr lang="en-US" sz="780" dirty="0"/>
          </a:p>
        </p:txBody>
      </p:sp>
      <p:sp>
        <p:nvSpPr>
          <p:cNvPr id="13" name="Text 8"/>
          <p:cNvSpPr/>
          <p:nvPr/>
        </p:nvSpPr>
        <p:spPr>
          <a:xfrm>
            <a:off x="1469380" y="1337667"/>
            <a:ext cx="94021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存储 (IOPS &gt; 5000)</a:t>
            </a:r>
            <a:endParaRPr lang="en-US" sz="780" dirty="0"/>
          </a:p>
        </p:txBody>
      </p:sp>
      <p:sp>
        <p:nvSpPr>
          <p:cNvPr id="14" name="Text 9"/>
          <p:cNvSpPr/>
          <p:nvPr/>
        </p:nvSpPr>
        <p:spPr>
          <a:xfrm>
            <a:off x="571500" y="1562695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15" name="Text 10"/>
          <p:cNvSpPr/>
          <p:nvPr/>
        </p:nvSpPr>
        <p:spPr>
          <a:xfrm>
            <a:off x="700088" y="1569839"/>
            <a:ext cx="139303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调整心跳间隔和选举超时参数</a:t>
            </a:r>
            <a:endParaRPr lang="en-US" sz="780" dirty="0"/>
          </a:p>
        </p:txBody>
      </p:sp>
      <p:sp>
        <p:nvSpPr>
          <p:cNvPr id="16" name="Text 11"/>
          <p:cNvSpPr/>
          <p:nvPr/>
        </p:nvSpPr>
        <p:spPr>
          <a:xfrm>
            <a:off x="571500" y="1794867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17" name="Text 12"/>
          <p:cNvSpPr/>
          <p:nvPr/>
        </p:nvSpPr>
        <p:spPr>
          <a:xfrm>
            <a:off x="700088" y="1802011"/>
            <a:ext cx="24219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部署</a:t>
            </a:r>
            <a:endParaRPr lang="en-US" sz="780" dirty="0"/>
          </a:p>
        </p:txBody>
      </p:sp>
      <p:sp>
        <p:nvSpPr>
          <p:cNvPr id="18" name="Text 13"/>
          <p:cNvSpPr/>
          <p:nvPr/>
        </p:nvSpPr>
        <p:spPr>
          <a:xfrm>
            <a:off x="942277" y="1802011"/>
            <a:ext cx="63406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Learner 节点</a:t>
            </a:r>
            <a:endParaRPr lang="en-US" sz="780" dirty="0"/>
          </a:p>
        </p:txBody>
      </p:sp>
      <p:sp>
        <p:nvSpPr>
          <p:cNvPr id="19" name="Text 14"/>
          <p:cNvSpPr/>
          <p:nvPr/>
        </p:nvSpPr>
        <p:spPr>
          <a:xfrm>
            <a:off x="1576341" y="1802011"/>
            <a:ext cx="67081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进行只读扩展</a:t>
            </a:r>
            <a:endParaRPr lang="en-US" sz="780" dirty="0"/>
          </a:p>
        </p:txBody>
      </p:sp>
      <p:sp>
        <p:nvSpPr>
          <p:cNvPr id="20" name="Text 15"/>
          <p:cNvSpPr/>
          <p:nvPr/>
        </p:nvSpPr>
        <p:spPr>
          <a:xfrm>
            <a:off x="571500" y="2027039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21" name="Text 16"/>
          <p:cNvSpPr/>
          <p:nvPr/>
        </p:nvSpPr>
        <p:spPr>
          <a:xfrm>
            <a:off x="700088" y="2034183"/>
            <a:ext cx="168000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Raft 协议优化与紧缩 (Compaction)</a:t>
            </a:r>
            <a:endParaRPr lang="en-US" sz="780" dirty="0"/>
          </a:p>
        </p:txBody>
      </p:sp>
      <p:sp>
        <p:nvSpPr>
          <p:cNvPr id="22" name="Shape 17"/>
          <p:cNvSpPr/>
          <p:nvPr/>
        </p:nvSpPr>
        <p:spPr>
          <a:xfrm>
            <a:off x="571500" y="3714750"/>
            <a:ext cx="2381241" cy="1000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75" y="3786188"/>
            <a:ext cx="1791463" cy="857222"/>
          </a:xfrm>
          <a:prstGeom prst="rect">
            <a:avLst/>
          </a:prstGeom>
        </p:spPr>
      </p:pic>
      <p:sp>
        <p:nvSpPr>
          <p:cNvPr id="24" name="Shape 18"/>
          <p:cNvSpPr/>
          <p:nvPr/>
        </p:nvSpPr>
        <p:spPr>
          <a:xfrm>
            <a:off x="3238491" y="873323"/>
            <a:ext cx="2666991" cy="398442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5" name="Shape 19"/>
          <p:cNvSpPr/>
          <p:nvPr/>
        </p:nvSpPr>
        <p:spPr>
          <a:xfrm>
            <a:off x="3238491" y="873323"/>
            <a:ext cx="2666991" cy="28575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66" y="1048345"/>
            <a:ext cx="125016" cy="14287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577819" y="1016198"/>
            <a:ext cx="103057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Scheduler 优化</a:t>
            </a:r>
            <a:endParaRPr lang="en-US" sz="987" dirty="0"/>
          </a:p>
        </p:txBody>
      </p:sp>
      <p:sp>
        <p:nvSpPr>
          <p:cNvPr id="28" name="Text 21"/>
          <p:cNvSpPr/>
          <p:nvPr/>
        </p:nvSpPr>
        <p:spPr>
          <a:xfrm>
            <a:off x="3381366" y="133052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29" name="Shape 22"/>
          <p:cNvSpPr/>
          <p:nvPr/>
        </p:nvSpPr>
        <p:spPr>
          <a:xfrm>
            <a:off x="3509953" y="1346597"/>
            <a:ext cx="959467" cy="141089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30" name="Text 23"/>
          <p:cNvSpPr/>
          <p:nvPr/>
        </p:nvSpPr>
        <p:spPr>
          <a:xfrm>
            <a:off x="3509953" y="1346597"/>
            <a:ext cx="959467" cy="14108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D47A1"/>
                </a:solidFill>
              </a:rPr>
              <a:t>scheduling-rate-limit</a:t>
            </a:r>
            <a:endParaRPr lang="en-US" sz="674" dirty="0"/>
          </a:p>
        </p:txBody>
      </p:sp>
      <p:sp>
        <p:nvSpPr>
          <p:cNvPr id="31" name="Text 24"/>
          <p:cNvSpPr/>
          <p:nvPr/>
        </p:nvSpPr>
        <p:spPr>
          <a:xfrm>
            <a:off x="4469420" y="1337667"/>
            <a:ext cx="24046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: 100</a:t>
            </a:r>
            <a:endParaRPr lang="en-US" sz="780" dirty="0"/>
          </a:p>
        </p:txBody>
      </p:sp>
      <p:sp>
        <p:nvSpPr>
          <p:cNvPr id="32" name="Text 25"/>
          <p:cNvSpPr/>
          <p:nvPr/>
        </p:nvSpPr>
        <p:spPr>
          <a:xfrm>
            <a:off x="3381366" y="1562695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33" name="Shape 26"/>
          <p:cNvSpPr/>
          <p:nvPr/>
        </p:nvSpPr>
        <p:spPr>
          <a:xfrm>
            <a:off x="3509953" y="1578769"/>
            <a:ext cx="1351759" cy="141089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34" name="Text 27"/>
          <p:cNvSpPr/>
          <p:nvPr/>
        </p:nvSpPr>
        <p:spPr>
          <a:xfrm>
            <a:off x="3509953" y="1578769"/>
            <a:ext cx="1351759" cy="14108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D47A1"/>
                </a:solidFill>
              </a:rPr>
              <a:t>percentage-of-nodes-to-score</a:t>
            </a:r>
            <a:endParaRPr lang="en-US" sz="674" dirty="0"/>
          </a:p>
        </p:txBody>
      </p:sp>
      <p:sp>
        <p:nvSpPr>
          <p:cNvPr id="35" name="Text 28"/>
          <p:cNvSpPr/>
          <p:nvPr/>
        </p:nvSpPr>
        <p:spPr>
          <a:xfrm>
            <a:off x="4861713" y="1569839"/>
            <a:ext cx="17918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: 50</a:t>
            </a:r>
            <a:endParaRPr lang="en-US" sz="780" dirty="0"/>
          </a:p>
        </p:txBody>
      </p:sp>
      <p:sp>
        <p:nvSpPr>
          <p:cNvPr id="36" name="Text 29"/>
          <p:cNvSpPr/>
          <p:nvPr/>
        </p:nvSpPr>
        <p:spPr>
          <a:xfrm>
            <a:off x="3381366" y="1794867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37" name="Text 30"/>
          <p:cNvSpPr/>
          <p:nvPr/>
        </p:nvSpPr>
        <p:spPr>
          <a:xfrm>
            <a:off x="3509953" y="1802011"/>
            <a:ext cx="160734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自定义调度器配置以满足特定负载</a:t>
            </a:r>
            <a:endParaRPr lang="en-US" sz="780" dirty="0"/>
          </a:p>
        </p:txBody>
      </p:sp>
      <p:sp>
        <p:nvSpPr>
          <p:cNvPr id="38" name="Text 31"/>
          <p:cNvSpPr/>
          <p:nvPr/>
        </p:nvSpPr>
        <p:spPr>
          <a:xfrm>
            <a:off x="3381366" y="2027039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39" name="Text 32"/>
          <p:cNvSpPr/>
          <p:nvPr/>
        </p:nvSpPr>
        <p:spPr>
          <a:xfrm>
            <a:off x="3509953" y="2034183"/>
            <a:ext cx="217892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预选 (Predicates) 与优选 (Priorities) 阶段优化</a:t>
            </a:r>
            <a:endParaRPr lang="en-US" sz="780" dirty="0"/>
          </a:p>
        </p:txBody>
      </p:sp>
      <p:sp>
        <p:nvSpPr>
          <p:cNvPr id="40" name="Text 33"/>
          <p:cNvSpPr/>
          <p:nvPr/>
        </p:nvSpPr>
        <p:spPr>
          <a:xfrm>
            <a:off x="3381366" y="2259211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41" name="Text 34"/>
          <p:cNvSpPr/>
          <p:nvPr/>
        </p:nvSpPr>
        <p:spPr>
          <a:xfrm>
            <a:off x="3509953" y="2266355"/>
            <a:ext cx="12858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开启并行调度以提升吞吐量</a:t>
            </a:r>
            <a:endParaRPr lang="en-US" sz="780" dirty="0"/>
          </a:p>
        </p:txBody>
      </p:sp>
      <p:sp>
        <p:nvSpPr>
          <p:cNvPr id="42" name="Shape 35"/>
          <p:cNvSpPr/>
          <p:nvPr/>
        </p:nvSpPr>
        <p:spPr>
          <a:xfrm>
            <a:off x="6048356" y="873323"/>
            <a:ext cx="2667019" cy="3984427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43" name="Shape 36"/>
          <p:cNvSpPr/>
          <p:nvPr/>
        </p:nvSpPr>
        <p:spPr>
          <a:xfrm>
            <a:off x="6048356" y="873323"/>
            <a:ext cx="2667019" cy="28575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31" y="1042095"/>
            <a:ext cx="178594" cy="142875"/>
          </a:xfrm>
          <a:prstGeom prst="rect">
            <a:avLst/>
          </a:prstGeom>
        </p:spPr>
      </p:pic>
      <p:sp>
        <p:nvSpPr>
          <p:cNvPr id="45" name="Text 37"/>
          <p:cNvSpPr/>
          <p:nvPr/>
        </p:nvSpPr>
        <p:spPr>
          <a:xfrm>
            <a:off x="6441263" y="1016198"/>
            <a:ext cx="14003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Controller Manager</a:t>
            </a:r>
            <a:endParaRPr lang="en-US" sz="987" dirty="0"/>
          </a:p>
        </p:txBody>
      </p:sp>
      <p:sp>
        <p:nvSpPr>
          <p:cNvPr id="46" name="Text 38"/>
          <p:cNvSpPr/>
          <p:nvPr/>
        </p:nvSpPr>
        <p:spPr>
          <a:xfrm>
            <a:off x="6191231" y="1318022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47" name="Text 39"/>
          <p:cNvSpPr/>
          <p:nvPr/>
        </p:nvSpPr>
        <p:spPr>
          <a:xfrm>
            <a:off x="6319819" y="1325166"/>
            <a:ext cx="193503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调整并发控制器数量 (Concurrent Syncs)</a:t>
            </a:r>
            <a:endParaRPr lang="en-US" sz="780" dirty="0"/>
          </a:p>
        </p:txBody>
      </p:sp>
      <p:sp>
        <p:nvSpPr>
          <p:cNvPr id="48" name="Text 40"/>
          <p:cNvSpPr/>
          <p:nvPr/>
        </p:nvSpPr>
        <p:spPr>
          <a:xfrm>
            <a:off x="6191231" y="1550194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49" name="Text 41"/>
          <p:cNvSpPr/>
          <p:nvPr/>
        </p:nvSpPr>
        <p:spPr>
          <a:xfrm>
            <a:off x="6319819" y="1557338"/>
            <a:ext cx="165589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配置资源同步间隔 (Resync Period)</a:t>
            </a:r>
            <a:endParaRPr lang="en-US" sz="780" dirty="0"/>
          </a:p>
        </p:txBody>
      </p:sp>
      <p:sp>
        <p:nvSpPr>
          <p:cNvPr id="50" name="Text 42"/>
          <p:cNvSpPr/>
          <p:nvPr/>
        </p:nvSpPr>
        <p:spPr>
          <a:xfrm>
            <a:off x="6191231" y="1782366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51" name="Text 43"/>
          <p:cNvSpPr/>
          <p:nvPr/>
        </p:nvSpPr>
        <p:spPr>
          <a:xfrm>
            <a:off x="6319819" y="1789509"/>
            <a:ext cx="139303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优化队列长度与错误重试策略</a:t>
            </a:r>
            <a:endParaRPr lang="en-US" sz="780" dirty="0"/>
          </a:p>
        </p:txBody>
      </p:sp>
      <p:sp>
        <p:nvSpPr>
          <p:cNvPr id="52" name="Text 44"/>
          <p:cNvSpPr/>
          <p:nvPr/>
        </p:nvSpPr>
        <p:spPr>
          <a:xfrm>
            <a:off x="6191231" y="2014538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53" name="Text 45"/>
          <p:cNvSpPr/>
          <p:nvPr/>
        </p:nvSpPr>
        <p:spPr>
          <a:xfrm>
            <a:off x="6319819" y="2021681"/>
            <a:ext cx="171450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针对大规模集群禁用不必要的控制器</a:t>
            </a:r>
            <a:endParaRPr lang="en-US" sz="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293787"/>
            <a:ext cx="357188" cy="357188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38665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969" y="285750"/>
            <a:ext cx="3635192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D47A1"/>
                </a:solidFill>
              </a:rPr>
              <a:t>Kubelet 与容器运行时性能调优</a:t>
            </a:r>
            <a:endParaRPr lang="en-US" sz="1808" dirty="0"/>
          </a:p>
        </p:txBody>
      </p:sp>
      <p:sp>
        <p:nvSpPr>
          <p:cNvPr id="6" name="Shape 2"/>
          <p:cNvSpPr/>
          <p:nvPr/>
        </p:nvSpPr>
        <p:spPr>
          <a:xfrm>
            <a:off x="428625" y="873323"/>
            <a:ext cx="2666991" cy="3984427"/>
          </a:xfrm>
          <a:prstGeom prst="rect">
            <a:avLst/>
          </a:prstGeom>
          <a:solidFill>
            <a:srgbClr val="F8FAFC">
              <a:alpha val="95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428625" y="873323"/>
            <a:ext cx="35719" cy="3984427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048345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85813" y="1016198"/>
            <a:ext cx="87656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Kubelet 配置</a:t>
            </a:r>
            <a:endParaRPr lang="en-US" sz="987" dirty="0"/>
          </a:p>
        </p:txBody>
      </p:sp>
      <p:sp>
        <p:nvSpPr>
          <p:cNvPr id="10" name="Text 5"/>
          <p:cNvSpPr/>
          <p:nvPr/>
        </p:nvSpPr>
        <p:spPr>
          <a:xfrm>
            <a:off x="571500" y="133052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11" name="Text 6"/>
          <p:cNvSpPr/>
          <p:nvPr/>
        </p:nvSpPr>
        <p:spPr>
          <a:xfrm>
            <a:off x="700088" y="1337667"/>
            <a:ext cx="48521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资源预留:</a:t>
            </a:r>
            <a:endParaRPr lang="en-US" sz="780" dirty="0"/>
          </a:p>
        </p:txBody>
      </p:sp>
      <p:sp>
        <p:nvSpPr>
          <p:cNvPr id="12" name="Shape 7"/>
          <p:cNvSpPr/>
          <p:nvPr/>
        </p:nvSpPr>
        <p:spPr>
          <a:xfrm>
            <a:off x="1185304" y="1346597"/>
            <a:ext cx="913870" cy="141089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13" name="Text 8"/>
          <p:cNvSpPr/>
          <p:nvPr/>
        </p:nvSpPr>
        <p:spPr>
          <a:xfrm>
            <a:off x="1185304" y="1346597"/>
            <a:ext cx="913870" cy="14108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D47A1"/>
                </a:solidFill>
              </a:rPr>
              <a:t>CPU 500m, 内存 1Gi</a:t>
            </a:r>
            <a:endParaRPr lang="en-US" sz="674" dirty="0"/>
          </a:p>
        </p:txBody>
      </p:sp>
      <p:sp>
        <p:nvSpPr>
          <p:cNvPr id="14" name="Text 9"/>
          <p:cNvSpPr/>
          <p:nvPr/>
        </p:nvSpPr>
        <p:spPr>
          <a:xfrm>
            <a:off x="571500" y="1562695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15" name="Text 10"/>
          <p:cNvSpPr/>
          <p:nvPr/>
        </p:nvSpPr>
        <p:spPr>
          <a:xfrm>
            <a:off x="700088" y="1569839"/>
            <a:ext cx="70862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Pod 并发限制:</a:t>
            </a:r>
            <a:endParaRPr lang="en-US" sz="780" dirty="0"/>
          </a:p>
        </p:txBody>
      </p:sp>
      <p:sp>
        <p:nvSpPr>
          <p:cNvPr id="16" name="Shape 11"/>
          <p:cNvSpPr/>
          <p:nvPr/>
        </p:nvSpPr>
        <p:spPr>
          <a:xfrm>
            <a:off x="1408714" y="1578769"/>
            <a:ext cx="698413" cy="141089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17" name="Text 12"/>
          <p:cNvSpPr/>
          <p:nvPr/>
        </p:nvSpPr>
        <p:spPr>
          <a:xfrm>
            <a:off x="1408714" y="1578769"/>
            <a:ext cx="698413" cy="14108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D47A1"/>
                </a:solidFill>
              </a:rPr>
              <a:t>max-pods: 110</a:t>
            </a:r>
            <a:endParaRPr lang="en-US" sz="674" dirty="0"/>
          </a:p>
        </p:txBody>
      </p:sp>
      <p:sp>
        <p:nvSpPr>
          <p:cNvPr id="18" name="Text 13"/>
          <p:cNvSpPr/>
          <p:nvPr/>
        </p:nvSpPr>
        <p:spPr>
          <a:xfrm>
            <a:off x="571500" y="1794867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19" name="Text 14"/>
          <p:cNvSpPr/>
          <p:nvPr/>
        </p:nvSpPr>
        <p:spPr>
          <a:xfrm>
            <a:off x="700088" y="1802011"/>
            <a:ext cx="193631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开启镜像并行拉取 (Parallel Image Pulls)</a:t>
            </a:r>
            <a:endParaRPr lang="en-US" sz="780" dirty="0"/>
          </a:p>
        </p:txBody>
      </p:sp>
      <p:sp>
        <p:nvSpPr>
          <p:cNvPr id="20" name="Text 15"/>
          <p:cNvSpPr/>
          <p:nvPr/>
        </p:nvSpPr>
        <p:spPr>
          <a:xfrm>
            <a:off x="571500" y="2027039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21" name="Text 16"/>
          <p:cNvSpPr/>
          <p:nvPr/>
        </p:nvSpPr>
        <p:spPr>
          <a:xfrm>
            <a:off x="700088" y="2034183"/>
            <a:ext cx="24219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优化</a:t>
            </a:r>
            <a:endParaRPr lang="en-US" sz="780" dirty="0"/>
          </a:p>
        </p:txBody>
      </p:sp>
      <p:sp>
        <p:nvSpPr>
          <p:cNvPr id="22" name="Shape 17"/>
          <p:cNvSpPr/>
          <p:nvPr/>
        </p:nvSpPr>
        <p:spPr>
          <a:xfrm>
            <a:off x="942277" y="2043113"/>
            <a:ext cx="205104" cy="141089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23" name="Text 18"/>
          <p:cNvSpPr/>
          <p:nvPr/>
        </p:nvSpPr>
        <p:spPr>
          <a:xfrm>
            <a:off x="942277" y="2043113"/>
            <a:ext cx="205104" cy="14108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D47A1"/>
                </a:solidFill>
              </a:rPr>
              <a:t>CRI</a:t>
            </a:r>
            <a:endParaRPr lang="en-US" sz="674" dirty="0"/>
          </a:p>
        </p:txBody>
      </p:sp>
      <p:sp>
        <p:nvSpPr>
          <p:cNvPr id="24" name="Text 19"/>
          <p:cNvSpPr/>
          <p:nvPr/>
        </p:nvSpPr>
        <p:spPr>
          <a:xfrm>
            <a:off x="1147381" y="2034183"/>
            <a:ext cx="77797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运行时调用参数</a:t>
            </a:r>
            <a:endParaRPr lang="en-US" sz="780" dirty="0"/>
          </a:p>
        </p:txBody>
      </p:sp>
      <p:sp>
        <p:nvSpPr>
          <p:cNvPr id="25" name="Text 20"/>
          <p:cNvSpPr/>
          <p:nvPr/>
        </p:nvSpPr>
        <p:spPr>
          <a:xfrm>
            <a:off x="571500" y="2259211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26" name="Text 21"/>
          <p:cNvSpPr/>
          <p:nvPr/>
        </p:nvSpPr>
        <p:spPr>
          <a:xfrm>
            <a:off x="700088" y="2266355"/>
            <a:ext cx="107156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调整节点状态上报间隔</a:t>
            </a:r>
            <a:endParaRPr lang="en-US" sz="780" dirty="0"/>
          </a:p>
        </p:txBody>
      </p:sp>
      <p:sp>
        <p:nvSpPr>
          <p:cNvPr id="27" name="Shape 22"/>
          <p:cNvSpPr/>
          <p:nvPr/>
        </p:nvSpPr>
        <p:spPr>
          <a:xfrm>
            <a:off x="3238491" y="873323"/>
            <a:ext cx="2666991" cy="3984427"/>
          </a:xfrm>
          <a:prstGeom prst="rect">
            <a:avLst/>
          </a:prstGeom>
          <a:solidFill>
            <a:srgbClr val="F8FAFC">
              <a:alpha val="95000"/>
            </a:srgbClr>
          </a:solidFill>
          <a:ln/>
        </p:spPr>
      </p:sp>
      <p:sp>
        <p:nvSpPr>
          <p:cNvPr id="28" name="Shape 23"/>
          <p:cNvSpPr/>
          <p:nvPr/>
        </p:nvSpPr>
        <p:spPr>
          <a:xfrm>
            <a:off x="3238491" y="873323"/>
            <a:ext cx="35719" cy="3984427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66" y="1048345"/>
            <a:ext cx="142875" cy="142875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3595678" y="1016198"/>
            <a:ext cx="85725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内核参数调优</a:t>
            </a:r>
            <a:endParaRPr lang="en-US" sz="987" dirty="0"/>
          </a:p>
        </p:txBody>
      </p:sp>
      <p:sp>
        <p:nvSpPr>
          <p:cNvPr id="31" name="Text 25"/>
          <p:cNvSpPr/>
          <p:nvPr/>
        </p:nvSpPr>
        <p:spPr>
          <a:xfrm>
            <a:off x="3381366" y="133052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32" name="Text 26"/>
          <p:cNvSpPr/>
          <p:nvPr/>
        </p:nvSpPr>
        <p:spPr>
          <a:xfrm>
            <a:off x="3509953" y="1337667"/>
            <a:ext cx="3780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网络栈:</a:t>
            </a:r>
            <a:endParaRPr lang="en-US" sz="780" dirty="0"/>
          </a:p>
        </p:txBody>
      </p:sp>
      <p:sp>
        <p:nvSpPr>
          <p:cNvPr id="33" name="Shape 27"/>
          <p:cNvSpPr/>
          <p:nvPr/>
        </p:nvSpPr>
        <p:spPr>
          <a:xfrm>
            <a:off x="3888014" y="1346597"/>
            <a:ext cx="878318" cy="141089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34" name="Text 28"/>
          <p:cNvSpPr/>
          <p:nvPr/>
        </p:nvSpPr>
        <p:spPr>
          <a:xfrm>
            <a:off x="3888014" y="1346597"/>
            <a:ext cx="878318" cy="14108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D47A1"/>
                </a:solidFill>
              </a:rPr>
              <a:t>somaxconn=32768</a:t>
            </a:r>
            <a:endParaRPr lang="en-US" sz="674" dirty="0"/>
          </a:p>
        </p:txBody>
      </p:sp>
      <p:sp>
        <p:nvSpPr>
          <p:cNvPr id="35" name="Text 29"/>
          <p:cNvSpPr/>
          <p:nvPr/>
        </p:nvSpPr>
        <p:spPr>
          <a:xfrm>
            <a:off x="3381366" y="1562695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36" name="Text 30"/>
          <p:cNvSpPr/>
          <p:nvPr/>
        </p:nvSpPr>
        <p:spPr>
          <a:xfrm>
            <a:off x="3509953" y="1569839"/>
            <a:ext cx="48521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内存管理:</a:t>
            </a:r>
            <a:endParaRPr lang="en-US" sz="780" dirty="0"/>
          </a:p>
        </p:txBody>
      </p:sp>
      <p:sp>
        <p:nvSpPr>
          <p:cNvPr id="37" name="Shape 31"/>
          <p:cNvSpPr/>
          <p:nvPr/>
        </p:nvSpPr>
        <p:spPr>
          <a:xfrm>
            <a:off x="3995170" y="1578769"/>
            <a:ext cx="669922" cy="141089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38" name="Text 32"/>
          <p:cNvSpPr/>
          <p:nvPr/>
        </p:nvSpPr>
        <p:spPr>
          <a:xfrm>
            <a:off x="3995170" y="1578769"/>
            <a:ext cx="669922" cy="14108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D47A1"/>
                </a:solidFill>
              </a:rPr>
              <a:t>swappiness=1</a:t>
            </a:r>
            <a:endParaRPr lang="en-US" sz="674" dirty="0"/>
          </a:p>
        </p:txBody>
      </p:sp>
      <p:sp>
        <p:nvSpPr>
          <p:cNvPr id="39" name="Text 33"/>
          <p:cNvSpPr/>
          <p:nvPr/>
        </p:nvSpPr>
        <p:spPr>
          <a:xfrm>
            <a:off x="3381366" y="1794867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40" name="Text 34"/>
          <p:cNvSpPr/>
          <p:nvPr/>
        </p:nvSpPr>
        <p:spPr>
          <a:xfrm>
            <a:off x="3509953" y="1802011"/>
            <a:ext cx="48521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文件系统:</a:t>
            </a:r>
            <a:endParaRPr lang="en-US" sz="780" dirty="0"/>
          </a:p>
        </p:txBody>
      </p:sp>
      <p:sp>
        <p:nvSpPr>
          <p:cNvPr id="41" name="Shape 35"/>
          <p:cNvSpPr/>
          <p:nvPr/>
        </p:nvSpPr>
        <p:spPr>
          <a:xfrm>
            <a:off x="3995170" y="1810941"/>
            <a:ext cx="832331" cy="141089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42" name="Text 36"/>
          <p:cNvSpPr/>
          <p:nvPr/>
        </p:nvSpPr>
        <p:spPr>
          <a:xfrm>
            <a:off x="3995170" y="1810941"/>
            <a:ext cx="832331" cy="14108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D47A1"/>
                </a:solidFill>
              </a:rPr>
              <a:t>file-max=2097152</a:t>
            </a:r>
            <a:endParaRPr lang="en-US" sz="674" dirty="0"/>
          </a:p>
        </p:txBody>
      </p:sp>
      <p:sp>
        <p:nvSpPr>
          <p:cNvPr id="43" name="Text 37"/>
          <p:cNvSpPr/>
          <p:nvPr/>
        </p:nvSpPr>
        <p:spPr>
          <a:xfrm>
            <a:off x="3381366" y="2027039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44" name="Text 38"/>
          <p:cNvSpPr/>
          <p:nvPr/>
        </p:nvSpPr>
        <p:spPr>
          <a:xfrm>
            <a:off x="3509953" y="2034183"/>
            <a:ext cx="24219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调整</a:t>
            </a:r>
            <a:endParaRPr lang="en-US" sz="780" dirty="0"/>
          </a:p>
        </p:txBody>
      </p:sp>
      <p:sp>
        <p:nvSpPr>
          <p:cNvPr id="45" name="Shape 39"/>
          <p:cNvSpPr/>
          <p:nvPr/>
        </p:nvSpPr>
        <p:spPr>
          <a:xfrm>
            <a:off x="3752143" y="2043113"/>
            <a:ext cx="489012" cy="141089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46" name="Text 40"/>
          <p:cNvSpPr/>
          <p:nvPr/>
        </p:nvSpPr>
        <p:spPr>
          <a:xfrm>
            <a:off x="3752143" y="2043113"/>
            <a:ext cx="489012" cy="14108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D47A1"/>
                </a:solidFill>
              </a:rPr>
              <a:t>conntrack</a:t>
            </a:r>
            <a:endParaRPr lang="en-US" sz="674" dirty="0"/>
          </a:p>
        </p:txBody>
      </p:sp>
      <p:sp>
        <p:nvSpPr>
          <p:cNvPr id="47" name="Text 41"/>
          <p:cNvSpPr/>
          <p:nvPr/>
        </p:nvSpPr>
        <p:spPr>
          <a:xfrm>
            <a:off x="4241155" y="2034183"/>
            <a:ext cx="56365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最大连接数</a:t>
            </a:r>
            <a:endParaRPr lang="en-US" sz="780" dirty="0"/>
          </a:p>
        </p:txBody>
      </p:sp>
      <p:sp>
        <p:nvSpPr>
          <p:cNvPr id="48" name="Text 42"/>
          <p:cNvSpPr/>
          <p:nvPr/>
        </p:nvSpPr>
        <p:spPr>
          <a:xfrm>
            <a:off x="3381366" y="2259211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49" name="Text 43"/>
          <p:cNvSpPr/>
          <p:nvPr/>
        </p:nvSpPr>
        <p:spPr>
          <a:xfrm>
            <a:off x="3509953" y="2266355"/>
            <a:ext cx="131729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优化 TCP 缓冲区与重传机制</a:t>
            </a:r>
            <a:endParaRPr lang="en-US" sz="780" dirty="0"/>
          </a:p>
        </p:txBody>
      </p:sp>
      <p:sp>
        <p:nvSpPr>
          <p:cNvPr id="50" name="Shape 44"/>
          <p:cNvSpPr/>
          <p:nvPr/>
        </p:nvSpPr>
        <p:spPr>
          <a:xfrm>
            <a:off x="6048356" y="873323"/>
            <a:ext cx="2667019" cy="3984427"/>
          </a:xfrm>
          <a:prstGeom prst="rect">
            <a:avLst/>
          </a:prstGeom>
          <a:solidFill>
            <a:srgbClr val="F8FAFC">
              <a:alpha val="95000"/>
            </a:srgbClr>
          </a:solidFill>
          <a:ln/>
        </p:spPr>
      </p:sp>
      <p:sp>
        <p:nvSpPr>
          <p:cNvPr id="51" name="Shape 45"/>
          <p:cNvSpPr/>
          <p:nvPr/>
        </p:nvSpPr>
        <p:spPr>
          <a:xfrm>
            <a:off x="6048356" y="873323"/>
            <a:ext cx="35719" cy="3984427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5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31" y="1048345"/>
            <a:ext cx="178594" cy="142875"/>
          </a:xfrm>
          <a:prstGeom prst="rect">
            <a:avLst/>
          </a:prstGeom>
        </p:spPr>
      </p:pic>
      <p:sp>
        <p:nvSpPr>
          <p:cNvPr id="53" name="Text 46"/>
          <p:cNvSpPr/>
          <p:nvPr/>
        </p:nvSpPr>
        <p:spPr>
          <a:xfrm>
            <a:off x="6441263" y="1016198"/>
            <a:ext cx="111886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Containerd 优化</a:t>
            </a:r>
            <a:endParaRPr lang="en-US" sz="987" dirty="0"/>
          </a:p>
        </p:txBody>
      </p:sp>
      <p:sp>
        <p:nvSpPr>
          <p:cNvPr id="54" name="Text 47"/>
          <p:cNvSpPr/>
          <p:nvPr/>
        </p:nvSpPr>
        <p:spPr>
          <a:xfrm>
            <a:off x="6191231" y="133052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55" name="Text 48"/>
          <p:cNvSpPr/>
          <p:nvPr/>
        </p:nvSpPr>
        <p:spPr>
          <a:xfrm>
            <a:off x="6319819" y="1337667"/>
            <a:ext cx="108571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快照器 (Snapshotter):</a:t>
            </a:r>
            <a:endParaRPr lang="en-US" sz="780" dirty="0"/>
          </a:p>
        </p:txBody>
      </p:sp>
      <p:sp>
        <p:nvSpPr>
          <p:cNvPr id="56" name="Shape 49"/>
          <p:cNvSpPr/>
          <p:nvPr/>
        </p:nvSpPr>
        <p:spPr>
          <a:xfrm>
            <a:off x="7405529" y="1346597"/>
            <a:ext cx="449247" cy="141089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57" name="Text 50"/>
          <p:cNvSpPr/>
          <p:nvPr/>
        </p:nvSpPr>
        <p:spPr>
          <a:xfrm>
            <a:off x="7405529" y="1346597"/>
            <a:ext cx="449247" cy="14108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D47A1"/>
                </a:solidFill>
              </a:rPr>
              <a:t>overlayfs</a:t>
            </a:r>
            <a:endParaRPr lang="en-US" sz="674" dirty="0"/>
          </a:p>
        </p:txBody>
      </p:sp>
      <p:sp>
        <p:nvSpPr>
          <p:cNvPr id="58" name="Text 51"/>
          <p:cNvSpPr/>
          <p:nvPr/>
        </p:nvSpPr>
        <p:spPr>
          <a:xfrm>
            <a:off x="6191231" y="1562695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59" name="Text 52"/>
          <p:cNvSpPr/>
          <p:nvPr/>
        </p:nvSpPr>
        <p:spPr>
          <a:xfrm>
            <a:off x="6319819" y="1569839"/>
            <a:ext cx="117871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配置私有镜像仓库加速器</a:t>
            </a:r>
            <a:endParaRPr lang="en-US" sz="780" dirty="0"/>
          </a:p>
        </p:txBody>
      </p:sp>
      <p:sp>
        <p:nvSpPr>
          <p:cNvPr id="60" name="Text 53"/>
          <p:cNvSpPr/>
          <p:nvPr/>
        </p:nvSpPr>
        <p:spPr>
          <a:xfrm>
            <a:off x="6191231" y="1794867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61" name="Text 54"/>
          <p:cNvSpPr/>
          <p:nvPr/>
        </p:nvSpPr>
        <p:spPr>
          <a:xfrm>
            <a:off x="6319819" y="1802011"/>
            <a:ext cx="163349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实施镜像预拉取 (Pre-pulling) 策略</a:t>
            </a:r>
            <a:endParaRPr lang="en-US" sz="780" dirty="0"/>
          </a:p>
        </p:txBody>
      </p:sp>
      <p:sp>
        <p:nvSpPr>
          <p:cNvPr id="62" name="Text 55"/>
          <p:cNvSpPr/>
          <p:nvPr/>
        </p:nvSpPr>
        <p:spPr>
          <a:xfrm>
            <a:off x="6191231" y="2027039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63" name="Text 56"/>
          <p:cNvSpPr/>
          <p:nvPr/>
        </p:nvSpPr>
        <p:spPr>
          <a:xfrm>
            <a:off x="6319819" y="2034183"/>
            <a:ext cx="117871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优化容器日志轮转与清理</a:t>
            </a:r>
            <a:endParaRPr lang="en-US" sz="780" dirty="0"/>
          </a:p>
        </p:txBody>
      </p:sp>
      <p:sp>
        <p:nvSpPr>
          <p:cNvPr id="64" name="Text 57"/>
          <p:cNvSpPr/>
          <p:nvPr/>
        </p:nvSpPr>
        <p:spPr>
          <a:xfrm>
            <a:off x="6191231" y="2259211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65" name="Text 58"/>
          <p:cNvSpPr/>
          <p:nvPr/>
        </p:nvSpPr>
        <p:spPr>
          <a:xfrm>
            <a:off x="6319819" y="2266355"/>
            <a:ext cx="117871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调整运行时并发处理能力</a:t>
            </a:r>
            <a:endParaRPr lang="en-US" sz="780" dirty="0"/>
          </a:p>
        </p:txBody>
      </p:sp>
      <p:pic>
        <p:nvPicPr>
          <p:cNvPr id="66" name="Image 5" descr="preencoded.png">    </p:cNvPr>
          <p:cNvPicPr>
            <a:picLocks noChangeAspect="1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6286500" y="3510651"/>
            <a:ext cx="2857500" cy="16328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293787"/>
            <a:ext cx="357188" cy="357188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3" y="386655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969" y="285750"/>
            <a:ext cx="2854403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D47A1"/>
                </a:solidFill>
              </a:rPr>
              <a:t>CNI 插件与网络性能调优</a:t>
            </a:r>
            <a:endParaRPr lang="en-US" sz="1808" dirty="0"/>
          </a:p>
        </p:txBody>
      </p:sp>
      <p:sp>
        <p:nvSpPr>
          <p:cNvPr id="6" name="Shape 2"/>
          <p:cNvSpPr/>
          <p:nvPr/>
        </p:nvSpPr>
        <p:spPr>
          <a:xfrm>
            <a:off x="428625" y="873323"/>
            <a:ext cx="2666991" cy="198507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7" name="Shape 3"/>
          <p:cNvSpPr/>
          <p:nvPr/>
        </p:nvSpPr>
        <p:spPr>
          <a:xfrm>
            <a:off x="428625" y="873323"/>
            <a:ext cx="2666991" cy="28575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042095"/>
            <a:ext cx="107156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0094" y="1016198"/>
            <a:ext cx="8416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Cilium eBPF</a:t>
            </a:r>
            <a:endParaRPr lang="en-US" sz="987" dirty="0"/>
          </a:p>
        </p:txBody>
      </p:sp>
      <p:sp>
        <p:nvSpPr>
          <p:cNvPr id="10" name="Text 5"/>
          <p:cNvSpPr/>
          <p:nvPr/>
        </p:nvSpPr>
        <p:spPr>
          <a:xfrm>
            <a:off x="571500" y="1318022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11" name="Text 6"/>
          <p:cNvSpPr/>
          <p:nvPr/>
        </p:nvSpPr>
        <p:spPr>
          <a:xfrm>
            <a:off x="700088" y="1325166"/>
            <a:ext cx="76360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eBPF 映射优化:</a:t>
            </a:r>
            <a:endParaRPr lang="en-US" sz="780" dirty="0"/>
          </a:p>
        </p:txBody>
      </p:sp>
      <p:sp>
        <p:nvSpPr>
          <p:cNvPr id="12" name="Shape 7"/>
          <p:cNvSpPr/>
          <p:nvPr/>
        </p:nvSpPr>
        <p:spPr>
          <a:xfrm>
            <a:off x="1463687" y="1334095"/>
            <a:ext cx="671206" cy="141089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13" name="Text 8"/>
          <p:cNvSpPr/>
          <p:nvPr/>
        </p:nvSpPr>
        <p:spPr>
          <a:xfrm>
            <a:off x="1463687" y="1334095"/>
            <a:ext cx="671206" cy="141089"/>
          </a:xfrm>
          <a:prstGeom prst="rect">
            <a:avLst/>
          </a:prstGeom>
          <a:noFill/>
          <a:ln/>
        </p:spPr>
        <p:txBody>
          <a:bodyPr wrap="none" lIns="34036" tIns="8509" rIns="34036" bIns="8509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0D47A1"/>
                </a:solidFill>
              </a:rPr>
              <a:t>ctAnyMax: 1M</a:t>
            </a:r>
            <a:endParaRPr lang="en-US" sz="674" dirty="0"/>
          </a:p>
        </p:txBody>
      </p:sp>
      <p:sp>
        <p:nvSpPr>
          <p:cNvPr id="14" name="Text 9"/>
          <p:cNvSpPr/>
          <p:nvPr/>
        </p:nvSpPr>
        <p:spPr>
          <a:xfrm>
            <a:off x="571500" y="1550194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15" name="Text 10"/>
          <p:cNvSpPr/>
          <p:nvPr/>
        </p:nvSpPr>
        <p:spPr>
          <a:xfrm>
            <a:off x="700088" y="1557338"/>
            <a:ext cx="24219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启用</a:t>
            </a:r>
            <a:endParaRPr lang="en-US" sz="780" dirty="0"/>
          </a:p>
        </p:txBody>
      </p:sp>
      <p:sp>
        <p:nvSpPr>
          <p:cNvPr id="16" name="Text 11"/>
          <p:cNvSpPr/>
          <p:nvPr/>
        </p:nvSpPr>
        <p:spPr>
          <a:xfrm>
            <a:off x="942277" y="1557338"/>
            <a:ext cx="36360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Maglev</a:t>
            </a:r>
            <a:endParaRPr lang="en-US" sz="780" dirty="0"/>
          </a:p>
        </p:txBody>
      </p:sp>
      <p:sp>
        <p:nvSpPr>
          <p:cNvPr id="17" name="Text 12"/>
          <p:cNvSpPr/>
          <p:nvPr/>
        </p:nvSpPr>
        <p:spPr>
          <a:xfrm>
            <a:off x="1305883" y="1557338"/>
            <a:ext cx="67081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负载均衡算法</a:t>
            </a:r>
            <a:endParaRPr lang="en-US" sz="780" dirty="0"/>
          </a:p>
        </p:txBody>
      </p:sp>
      <p:sp>
        <p:nvSpPr>
          <p:cNvPr id="18" name="Text 13"/>
          <p:cNvSpPr/>
          <p:nvPr/>
        </p:nvSpPr>
        <p:spPr>
          <a:xfrm>
            <a:off x="571500" y="1782366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19" name="Text 14"/>
          <p:cNvSpPr/>
          <p:nvPr/>
        </p:nvSpPr>
        <p:spPr>
          <a:xfrm>
            <a:off x="700088" y="1789509"/>
            <a:ext cx="24219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配置</a:t>
            </a:r>
            <a:endParaRPr lang="en-US" sz="780" dirty="0"/>
          </a:p>
        </p:txBody>
      </p:sp>
      <p:sp>
        <p:nvSpPr>
          <p:cNvPr id="20" name="Text 15"/>
          <p:cNvSpPr/>
          <p:nvPr/>
        </p:nvSpPr>
        <p:spPr>
          <a:xfrm>
            <a:off x="942277" y="1789509"/>
            <a:ext cx="131525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DSR (Direct Server Return)</a:t>
            </a:r>
            <a:endParaRPr lang="en-US" sz="780" dirty="0"/>
          </a:p>
        </p:txBody>
      </p:sp>
      <p:sp>
        <p:nvSpPr>
          <p:cNvPr id="21" name="Text 16"/>
          <p:cNvSpPr/>
          <p:nvPr/>
        </p:nvSpPr>
        <p:spPr>
          <a:xfrm>
            <a:off x="2257537" y="1789509"/>
            <a:ext cx="24219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模式</a:t>
            </a:r>
            <a:endParaRPr lang="en-US" sz="780" dirty="0"/>
          </a:p>
        </p:txBody>
      </p:sp>
      <p:sp>
        <p:nvSpPr>
          <p:cNvPr id="22" name="Text 17"/>
          <p:cNvSpPr/>
          <p:nvPr/>
        </p:nvSpPr>
        <p:spPr>
          <a:xfrm>
            <a:off x="571500" y="2014538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23" name="Text 18"/>
          <p:cNvSpPr/>
          <p:nvPr/>
        </p:nvSpPr>
        <p:spPr>
          <a:xfrm>
            <a:off x="700088" y="2021681"/>
            <a:ext cx="131933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绕过 Iptables 提升转发效率</a:t>
            </a:r>
            <a:endParaRPr lang="en-US" sz="780" dirty="0"/>
          </a:p>
        </p:txBody>
      </p:sp>
      <p:sp>
        <p:nvSpPr>
          <p:cNvPr id="24" name="Shape 19"/>
          <p:cNvSpPr/>
          <p:nvPr/>
        </p:nvSpPr>
        <p:spPr>
          <a:xfrm>
            <a:off x="3238491" y="873323"/>
            <a:ext cx="2666991" cy="1985070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5" name="Shape 20"/>
          <p:cNvSpPr/>
          <p:nvPr/>
        </p:nvSpPr>
        <p:spPr>
          <a:xfrm>
            <a:off x="3238491" y="873323"/>
            <a:ext cx="2666991" cy="28575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66" y="1048345"/>
            <a:ext cx="142875" cy="142875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3595678" y="1016198"/>
            <a:ext cx="749257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Calico 配置</a:t>
            </a:r>
            <a:endParaRPr lang="en-US" sz="987" dirty="0"/>
          </a:p>
        </p:txBody>
      </p:sp>
      <p:sp>
        <p:nvSpPr>
          <p:cNvPr id="28" name="Text 22"/>
          <p:cNvSpPr/>
          <p:nvPr/>
        </p:nvSpPr>
        <p:spPr>
          <a:xfrm>
            <a:off x="3381366" y="133052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29" name="Text 23"/>
          <p:cNvSpPr/>
          <p:nvPr/>
        </p:nvSpPr>
        <p:spPr>
          <a:xfrm>
            <a:off x="3509953" y="1337667"/>
            <a:ext cx="107714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Iptables 后端性能优化</a:t>
            </a:r>
            <a:endParaRPr lang="en-US" sz="780" dirty="0"/>
          </a:p>
        </p:txBody>
      </p:sp>
      <p:sp>
        <p:nvSpPr>
          <p:cNvPr id="30" name="Text 24"/>
          <p:cNvSpPr/>
          <p:nvPr/>
        </p:nvSpPr>
        <p:spPr>
          <a:xfrm>
            <a:off x="3381366" y="1562695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31" name="Text 25"/>
          <p:cNvSpPr/>
          <p:nvPr/>
        </p:nvSpPr>
        <p:spPr>
          <a:xfrm>
            <a:off x="3509953" y="1569839"/>
            <a:ext cx="149184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连接跟踪 (Conntrack) 阈值调整</a:t>
            </a:r>
            <a:endParaRPr lang="en-US" sz="780" dirty="0"/>
          </a:p>
        </p:txBody>
      </p:sp>
      <p:sp>
        <p:nvSpPr>
          <p:cNvPr id="32" name="Text 26"/>
          <p:cNvSpPr/>
          <p:nvPr/>
        </p:nvSpPr>
        <p:spPr>
          <a:xfrm>
            <a:off x="3381366" y="1794867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33" name="Text 27"/>
          <p:cNvSpPr/>
          <p:nvPr/>
        </p:nvSpPr>
        <p:spPr>
          <a:xfrm>
            <a:off x="3509953" y="1802011"/>
            <a:ext cx="165815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优化路由刷新间隔 (Route Refresh)</a:t>
            </a:r>
            <a:endParaRPr lang="en-US" sz="780" dirty="0"/>
          </a:p>
        </p:txBody>
      </p:sp>
      <p:sp>
        <p:nvSpPr>
          <p:cNvPr id="34" name="Text 28"/>
          <p:cNvSpPr/>
          <p:nvPr/>
        </p:nvSpPr>
        <p:spPr>
          <a:xfrm>
            <a:off x="3381366" y="2027039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35" name="Text 29"/>
          <p:cNvSpPr/>
          <p:nvPr/>
        </p:nvSpPr>
        <p:spPr>
          <a:xfrm>
            <a:off x="3509953" y="2034183"/>
            <a:ext cx="133978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启用 BGP 路由聚合减少表项</a:t>
            </a:r>
            <a:endParaRPr lang="en-US" sz="780" dirty="0"/>
          </a:p>
        </p:txBody>
      </p:sp>
      <p:sp>
        <p:nvSpPr>
          <p:cNvPr id="36" name="Shape 30"/>
          <p:cNvSpPr/>
          <p:nvPr/>
        </p:nvSpPr>
        <p:spPr>
          <a:xfrm>
            <a:off x="6048356" y="873323"/>
            <a:ext cx="2667019" cy="1978819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7" name="Shape 31"/>
          <p:cNvSpPr/>
          <p:nvPr/>
        </p:nvSpPr>
        <p:spPr>
          <a:xfrm>
            <a:off x="6048356" y="873323"/>
            <a:ext cx="2667019" cy="28575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3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31" y="1042095"/>
            <a:ext cx="142875" cy="142875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6405544" y="1016198"/>
            <a:ext cx="8052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D47A1"/>
                </a:solidFill>
              </a:rPr>
              <a:t>kube-proxy</a:t>
            </a:r>
            <a:endParaRPr lang="en-US" sz="987" dirty="0"/>
          </a:p>
        </p:txBody>
      </p:sp>
      <p:sp>
        <p:nvSpPr>
          <p:cNvPr id="40" name="Text 33"/>
          <p:cNvSpPr/>
          <p:nvPr/>
        </p:nvSpPr>
        <p:spPr>
          <a:xfrm>
            <a:off x="6191231" y="1318022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41" name="Text 34"/>
          <p:cNvSpPr/>
          <p:nvPr/>
        </p:nvSpPr>
        <p:spPr>
          <a:xfrm>
            <a:off x="6319819" y="1325166"/>
            <a:ext cx="34934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切换至</a:t>
            </a:r>
            <a:endParaRPr lang="en-US" sz="780" dirty="0"/>
          </a:p>
        </p:txBody>
      </p:sp>
      <p:sp>
        <p:nvSpPr>
          <p:cNvPr id="42" name="Text 35"/>
          <p:cNvSpPr/>
          <p:nvPr/>
        </p:nvSpPr>
        <p:spPr>
          <a:xfrm>
            <a:off x="6669165" y="1325166"/>
            <a:ext cx="46646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IPVS 模式</a:t>
            </a:r>
            <a:endParaRPr lang="en-US" sz="780" dirty="0"/>
          </a:p>
        </p:txBody>
      </p:sp>
      <p:sp>
        <p:nvSpPr>
          <p:cNvPr id="43" name="Text 36"/>
          <p:cNvSpPr/>
          <p:nvPr/>
        </p:nvSpPr>
        <p:spPr>
          <a:xfrm>
            <a:off x="7135630" y="1325166"/>
            <a:ext cx="74069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(优于 Iptables)</a:t>
            </a:r>
            <a:endParaRPr lang="en-US" sz="780" dirty="0"/>
          </a:p>
        </p:txBody>
      </p:sp>
      <p:sp>
        <p:nvSpPr>
          <p:cNvPr id="44" name="Text 37"/>
          <p:cNvSpPr/>
          <p:nvPr/>
        </p:nvSpPr>
        <p:spPr>
          <a:xfrm>
            <a:off x="6191231" y="1550194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45" name="Text 38"/>
          <p:cNvSpPr/>
          <p:nvPr/>
        </p:nvSpPr>
        <p:spPr>
          <a:xfrm>
            <a:off x="6319819" y="1557338"/>
            <a:ext cx="24219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启用</a:t>
            </a:r>
            <a:endParaRPr lang="en-US" sz="780" dirty="0"/>
          </a:p>
        </p:txBody>
      </p:sp>
      <p:sp>
        <p:nvSpPr>
          <p:cNvPr id="46" name="Text 39"/>
          <p:cNvSpPr/>
          <p:nvPr/>
        </p:nvSpPr>
        <p:spPr>
          <a:xfrm>
            <a:off x="6562009" y="1557338"/>
            <a:ext cx="64293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拓扑感知路由</a:t>
            </a:r>
            <a:endParaRPr lang="en-US" sz="780" dirty="0"/>
          </a:p>
        </p:txBody>
      </p:sp>
      <p:sp>
        <p:nvSpPr>
          <p:cNvPr id="47" name="Text 40"/>
          <p:cNvSpPr/>
          <p:nvPr/>
        </p:nvSpPr>
        <p:spPr>
          <a:xfrm>
            <a:off x="7204946" y="1557338"/>
            <a:ext cx="89606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(Topology Aware)</a:t>
            </a:r>
            <a:endParaRPr lang="en-US" sz="780" dirty="0"/>
          </a:p>
        </p:txBody>
      </p:sp>
      <p:sp>
        <p:nvSpPr>
          <p:cNvPr id="48" name="Text 41"/>
          <p:cNvSpPr/>
          <p:nvPr/>
        </p:nvSpPr>
        <p:spPr>
          <a:xfrm>
            <a:off x="6191231" y="1782366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49" name="Text 42"/>
          <p:cNvSpPr/>
          <p:nvPr/>
        </p:nvSpPr>
        <p:spPr>
          <a:xfrm>
            <a:off x="6319819" y="1789509"/>
            <a:ext cx="127044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优化 Service 会话保持机制</a:t>
            </a:r>
            <a:endParaRPr lang="en-US" sz="780" dirty="0"/>
          </a:p>
        </p:txBody>
      </p:sp>
      <p:sp>
        <p:nvSpPr>
          <p:cNvPr id="50" name="Text 43"/>
          <p:cNvSpPr/>
          <p:nvPr/>
        </p:nvSpPr>
        <p:spPr>
          <a:xfrm>
            <a:off x="6191231" y="2014538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1F77B4"/>
                </a:solidFill>
              </a:rPr>
              <a:t>•</a:t>
            </a:r>
            <a:endParaRPr lang="en-US" sz="780" dirty="0"/>
          </a:p>
        </p:txBody>
      </p:sp>
      <p:sp>
        <p:nvSpPr>
          <p:cNvPr id="51" name="Text 44"/>
          <p:cNvSpPr/>
          <p:nvPr/>
        </p:nvSpPr>
        <p:spPr>
          <a:xfrm>
            <a:off x="6319819" y="2021681"/>
            <a:ext cx="133816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调整同步周期减少 CPU 消耗</a:t>
            </a:r>
            <a:endParaRPr lang="en-US" sz="780" dirty="0"/>
          </a:p>
        </p:txBody>
      </p:sp>
      <p:sp>
        <p:nvSpPr>
          <p:cNvPr id="52" name="Shape 45"/>
          <p:cNvSpPr/>
          <p:nvPr/>
        </p:nvSpPr>
        <p:spPr>
          <a:xfrm>
            <a:off x="428625" y="3129855"/>
            <a:ext cx="8286750" cy="1285875"/>
          </a:xfrm>
          <a:prstGeom prst="rect">
            <a:avLst/>
          </a:prstGeom>
          <a:solidFill>
            <a:srgbClr val="FFFFFF"/>
          </a:solidFill>
          <a:ln w="9144">
            <a:solidFill>
              <a:srgbClr val="E0E0E0"/>
            </a:solidFill>
            <a:prstDash val="solid"/>
          </a:ln>
        </p:spPr>
      </p:sp>
      <p:pic>
        <p:nvPicPr>
          <p:cNvPr id="5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60" y="3201293"/>
            <a:ext cx="1440052" cy="11429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293787"/>
            <a:ext cx="357188" cy="357188"/>
          </a:xfrm>
          <a:prstGeom prst="rect">
            <a:avLst/>
          </a:prstGeom>
          <a:solidFill>
            <a:srgbClr val="1F77B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38665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969" y="285750"/>
            <a:ext cx="3600478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D47A1"/>
                </a:solidFill>
              </a:rPr>
              <a:t>应用部署与资源管理的性能优化</a:t>
            </a:r>
            <a:endParaRPr lang="en-US" sz="1808" dirty="0"/>
          </a:p>
        </p:txBody>
      </p:sp>
      <p:sp>
        <p:nvSpPr>
          <p:cNvPr id="6" name="Shape 2"/>
          <p:cNvSpPr/>
          <p:nvPr/>
        </p:nvSpPr>
        <p:spPr>
          <a:xfrm>
            <a:off x="428625" y="873323"/>
            <a:ext cx="4054078" cy="1902916"/>
          </a:xfrm>
          <a:prstGeom prst="rect">
            <a:avLst/>
          </a:prstGeom>
          <a:solidFill>
            <a:srgbClr val="F8FAFC"/>
          </a:solidFill>
          <a:ln w="9144">
            <a:solidFill>
              <a:srgbClr val="E0E0E0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043880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8675" y="1016198"/>
            <a:ext cx="110016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D47A1"/>
                </a:solidFill>
              </a:rPr>
              <a:t>资源配额与限制</a:t>
            </a:r>
            <a:endParaRPr lang="en-US" sz="1090" dirty="0"/>
          </a:p>
        </p:txBody>
      </p:sp>
      <p:sp>
        <p:nvSpPr>
          <p:cNvPr id="9" name="Text 4"/>
          <p:cNvSpPr/>
          <p:nvPr/>
        </p:nvSpPr>
        <p:spPr>
          <a:xfrm>
            <a:off x="571500" y="135016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10" name="Text 5"/>
          <p:cNvSpPr/>
          <p:nvPr/>
        </p:nvSpPr>
        <p:spPr>
          <a:xfrm>
            <a:off x="700088" y="1357313"/>
            <a:ext cx="9441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基于历史数据进行</a:t>
            </a:r>
            <a:endParaRPr lang="en-US" sz="834" dirty="0"/>
          </a:p>
        </p:txBody>
      </p:sp>
      <p:sp>
        <p:nvSpPr>
          <p:cNvPr id="11" name="Text 6"/>
          <p:cNvSpPr/>
          <p:nvPr/>
        </p:nvSpPr>
        <p:spPr>
          <a:xfrm>
            <a:off x="1644207" y="1357313"/>
            <a:ext cx="685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智能资源分配</a:t>
            </a:r>
            <a:endParaRPr lang="en-US" sz="784" dirty="0"/>
          </a:p>
        </p:txBody>
      </p:sp>
      <p:sp>
        <p:nvSpPr>
          <p:cNvPr id="12" name="Text 7"/>
          <p:cNvSpPr/>
          <p:nvPr/>
        </p:nvSpPr>
        <p:spPr>
          <a:xfrm>
            <a:off x="571500" y="157876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13" name="Text 8"/>
          <p:cNvSpPr/>
          <p:nvPr/>
        </p:nvSpPr>
        <p:spPr>
          <a:xfrm>
            <a:off x="700088" y="1585913"/>
            <a:ext cx="11270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合理配置 CPU/内存的</a:t>
            </a:r>
            <a:endParaRPr lang="en-US" sz="834" dirty="0"/>
          </a:p>
        </p:txBody>
      </p:sp>
      <p:sp>
        <p:nvSpPr>
          <p:cNvPr id="14" name="Text 9"/>
          <p:cNvSpPr/>
          <p:nvPr/>
        </p:nvSpPr>
        <p:spPr>
          <a:xfrm>
            <a:off x="1827098" y="1585913"/>
            <a:ext cx="10248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Requests 与 Limits</a:t>
            </a:r>
            <a:endParaRPr lang="en-US" sz="784" dirty="0"/>
          </a:p>
        </p:txBody>
      </p:sp>
      <p:sp>
        <p:nvSpPr>
          <p:cNvPr id="15" name="Text 10"/>
          <p:cNvSpPr/>
          <p:nvPr/>
        </p:nvSpPr>
        <p:spPr>
          <a:xfrm>
            <a:off x="571500" y="180736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16" name="Text 11"/>
          <p:cNvSpPr/>
          <p:nvPr/>
        </p:nvSpPr>
        <p:spPr>
          <a:xfrm>
            <a:off x="700088" y="1814513"/>
            <a:ext cx="1600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避免资源争抢导致的节点不稳定</a:t>
            </a:r>
            <a:endParaRPr lang="en-US" sz="834" dirty="0"/>
          </a:p>
        </p:txBody>
      </p:sp>
      <p:sp>
        <p:nvSpPr>
          <p:cNvPr id="17" name="Shape 12"/>
          <p:cNvSpPr/>
          <p:nvPr/>
        </p:nvSpPr>
        <p:spPr>
          <a:xfrm>
            <a:off x="4661297" y="873323"/>
            <a:ext cx="4054078" cy="1902916"/>
          </a:xfrm>
          <a:prstGeom prst="rect">
            <a:avLst/>
          </a:prstGeom>
          <a:solidFill>
            <a:srgbClr val="F8FAFC"/>
          </a:solidFill>
          <a:ln w="9144">
            <a:solidFill>
              <a:srgbClr val="E0E0E0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172" y="1043880"/>
            <a:ext cx="192881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82778" y="1016198"/>
            <a:ext cx="94300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D47A1"/>
                </a:solidFill>
              </a:rPr>
              <a:t>健康检查优化</a:t>
            </a:r>
            <a:endParaRPr lang="en-US" sz="1090" dirty="0"/>
          </a:p>
        </p:txBody>
      </p:sp>
      <p:sp>
        <p:nvSpPr>
          <p:cNvPr id="20" name="Text 14"/>
          <p:cNvSpPr/>
          <p:nvPr/>
        </p:nvSpPr>
        <p:spPr>
          <a:xfrm>
            <a:off x="4804172" y="135016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21" name="Text 15"/>
          <p:cNvSpPr/>
          <p:nvPr/>
        </p:nvSpPr>
        <p:spPr>
          <a:xfrm>
            <a:off x="4932759" y="1357313"/>
            <a:ext cx="258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使用</a:t>
            </a:r>
            <a:endParaRPr lang="en-US" sz="834" dirty="0"/>
          </a:p>
        </p:txBody>
      </p:sp>
      <p:sp>
        <p:nvSpPr>
          <p:cNvPr id="22" name="Text 16"/>
          <p:cNvSpPr/>
          <p:nvPr/>
        </p:nvSpPr>
        <p:spPr>
          <a:xfrm>
            <a:off x="5191078" y="1357313"/>
            <a:ext cx="7379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startupProbe</a:t>
            </a:r>
            <a:endParaRPr lang="en-US" sz="784" dirty="0"/>
          </a:p>
        </p:txBody>
      </p:sp>
      <p:sp>
        <p:nvSpPr>
          <p:cNvPr id="23" name="Text 17"/>
          <p:cNvSpPr/>
          <p:nvPr/>
        </p:nvSpPr>
        <p:spPr>
          <a:xfrm>
            <a:off x="5929006" y="1357313"/>
            <a:ext cx="7155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延迟启动检查</a:t>
            </a:r>
            <a:endParaRPr lang="en-US" sz="834" dirty="0"/>
          </a:p>
        </p:txBody>
      </p:sp>
      <p:sp>
        <p:nvSpPr>
          <p:cNvPr id="24" name="Text 18"/>
          <p:cNvSpPr/>
          <p:nvPr/>
        </p:nvSpPr>
        <p:spPr>
          <a:xfrm>
            <a:off x="4804172" y="157876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25" name="Text 19"/>
          <p:cNvSpPr/>
          <p:nvPr/>
        </p:nvSpPr>
        <p:spPr>
          <a:xfrm>
            <a:off x="4932759" y="1585913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优化就绪探针，确保流量平滑切换</a:t>
            </a:r>
            <a:endParaRPr lang="en-US" sz="834" dirty="0"/>
          </a:p>
        </p:txBody>
      </p:sp>
      <p:sp>
        <p:nvSpPr>
          <p:cNvPr id="26" name="Text 20"/>
          <p:cNvSpPr/>
          <p:nvPr/>
        </p:nvSpPr>
        <p:spPr>
          <a:xfrm>
            <a:off x="4804172" y="180736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27" name="Text 21"/>
          <p:cNvSpPr/>
          <p:nvPr/>
        </p:nvSpPr>
        <p:spPr>
          <a:xfrm>
            <a:off x="4932759" y="1814513"/>
            <a:ext cx="1828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精细化存活探针参数，防止误杀容器</a:t>
            </a:r>
            <a:endParaRPr lang="en-US" sz="834" dirty="0"/>
          </a:p>
        </p:txBody>
      </p:sp>
      <p:sp>
        <p:nvSpPr>
          <p:cNvPr id="28" name="Shape 22"/>
          <p:cNvSpPr/>
          <p:nvPr/>
        </p:nvSpPr>
        <p:spPr>
          <a:xfrm>
            <a:off x="428625" y="2954834"/>
            <a:ext cx="4054078" cy="1902916"/>
          </a:xfrm>
          <a:prstGeom prst="rect">
            <a:avLst/>
          </a:prstGeom>
          <a:solidFill>
            <a:srgbClr val="F8FAFC"/>
          </a:solidFill>
          <a:ln w="9144">
            <a:solidFill>
              <a:srgbClr val="E0E0E0"/>
            </a:solidFill>
            <a:prstDash val="solid"/>
          </a:ln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125391"/>
            <a:ext cx="150019" cy="171450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807244" y="3097709"/>
            <a:ext cx="11462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D47A1"/>
                </a:solidFill>
              </a:rPr>
              <a:t>HPA 弹性扩缩容</a:t>
            </a:r>
            <a:endParaRPr lang="en-US" sz="1090" dirty="0"/>
          </a:p>
        </p:txBody>
      </p:sp>
      <p:sp>
        <p:nvSpPr>
          <p:cNvPr id="31" name="Text 24"/>
          <p:cNvSpPr/>
          <p:nvPr/>
        </p:nvSpPr>
        <p:spPr>
          <a:xfrm>
            <a:off x="571500" y="343167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32" name="Text 25"/>
          <p:cNvSpPr/>
          <p:nvPr/>
        </p:nvSpPr>
        <p:spPr>
          <a:xfrm>
            <a:off x="700088" y="3438823"/>
            <a:ext cx="12070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设置合理的利用率目标 (</a:t>
            </a:r>
            <a:endParaRPr lang="en-US" sz="834" dirty="0"/>
          </a:p>
        </p:txBody>
      </p:sp>
      <p:sp>
        <p:nvSpPr>
          <p:cNvPr id="33" name="Text 26"/>
          <p:cNvSpPr/>
          <p:nvPr/>
        </p:nvSpPr>
        <p:spPr>
          <a:xfrm>
            <a:off x="1907102" y="3438823"/>
            <a:ext cx="10832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70% CPU / 80% 内存</a:t>
            </a:r>
            <a:endParaRPr lang="en-US" sz="784" dirty="0"/>
          </a:p>
        </p:txBody>
      </p:sp>
      <p:sp>
        <p:nvSpPr>
          <p:cNvPr id="34" name="Text 27"/>
          <p:cNvSpPr/>
          <p:nvPr/>
        </p:nvSpPr>
        <p:spPr>
          <a:xfrm>
            <a:off x="2990329" y="3438823"/>
            <a:ext cx="342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)</a:t>
            </a:r>
            <a:endParaRPr lang="en-US" sz="834" dirty="0"/>
          </a:p>
        </p:txBody>
      </p:sp>
      <p:sp>
        <p:nvSpPr>
          <p:cNvPr id="35" name="Text 28"/>
          <p:cNvSpPr/>
          <p:nvPr/>
        </p:nvSpPr>
        <p:spPr>
          <a:xfrm>
            <a:off x="571500" y="366027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36" name="Text 29"/>
          <p:cNvSpPr/>
          <p:nvPr/>
        </p:nvSpPr>
        <p:spPr>
          <a:xfrm>
            <a:off x="700088" y="3667423"/>
            <a:ext cx="9443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集成 Prometheus</a:t>
            </a:r>
            <a:endParaRPr lang="en-US" sz="834" dirty="0"/>
          </a:p>
        </p:txBody>
      </p:sp>
      <p:sp>
        <p:nvSpPr>
          <p:cNvPr id="37" name="Text 30"/>
          <p:cNvSpPr/>
          <p:nvPr/>
        </p:nvSpPr>
        <p:spPr>
          <a:xfrm>
            <a:off x="1644458" y="3667423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自定义指标</a:t>
            </a:r>
            <a:endParaRPr lang="en-US" sz="784" dirty="0"/>
          </a:p>
        </p:txBody>
      </p:sp>
      <p:sp>
        <p:nvSpPr>
          <p:cNvPr id="38" name="Text 31"/>
          <p:cNvSpPr/>
          <p:nvPr/>
        </p:nvSpPr>
        <p:spPr>
          <a:xfrm>
            <a:off x="2215958" y="3667423"/>
            <a:ext cx="258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扩缩</a:t>
            </a:r>
            <a:endParaRPr lang="en-US" sz="834" dirty="0"/>
          </a:p>
        </p:txBody>
      </p:sp>
      <p:sp>
        <p:nvSpPr>
          <p:cNvPr id="39" name="Text 32"/>
          <p:cNvSpPr/>
          <p:nvPr/>
        </p:nvSpPr>
        <p:spPr>
          <a:xfrm>
            <a:off x="571500" y="388887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40" name="Text 33"/>
          <p:cNvSpPr/>
          <p:nvPr/>
        </p:nvSpPr>
        <p:spPr>
          <a:xfrm>
            <a:off x="700088" y="3896023"/>
            <a:ext cx="1600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优化扩缩容策略，防止系统震荡</a:t>
            </a:r>
            <a:endParaRPr lang="en-US" sz="834" dirty="0"/>
          </a:p>
        </p:txBody>
      </p:sp>
      <p:sp>
        <p:nvSpPr>
          <p:cNvPr id="41" name="Shape 34"/>
          <p:cNvSpPr/>
          <p:nvPr/>
        </p:nvSpPr>
        <p:spPr>
          <a:xfrm>
            <a:off x="4661297" y="2954834"/>
            <a:ext cx="4054078" cy="1902916"/>
          </a:xfrm>
          <a:prstGeom prst="rect">
            <a:avLst/>
          </a:prstGeom>
          <a:solidFill>
            <a:srgbClr val="F8FAFC"/>
          </a:solidFill>
          <a:ln w="9144">
            <a:solidFill>
              <a:srgbClr val="E0E0E0"/>
            </a:solidFill>
            <a:prstDash val="solid"/>
          </a:ln>
        </p:spPr>
      </p:sp>
      <p:pic>
        <p:nvPicPr>
          <p:cNvPr id="4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172" y="3125391"/>
            <a:ext cx="214313" cy="171450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5104209" y="3097709"/>
            <a:ext cx="96499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D47A1"/>
                </a:solidFill>
              </a:rPr>
              <a:t>Pod 拓扑分布</a:t>
            </a:r>
            <a:endParaRPr lang="en-US" sz="1090" dirty="0"/>
          </a:p>
        </p:txBody>
      </p:sp>
      <p:sp>
        <p:nvSpPr>
          <p:cNvPr id="44" name="Text 36"/>
          <p:cNvSpPr/>
          <p:nvPr/>
        </p:nvSpPr>
        <p:spPr>
          <a:xfrm>
            <a:off x="4804172" y="343167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45" name="Text 37"/>
          <p:cNvSpPr/>
          <p:nvPr/>
        </p:nvSpPr>
        <p:spPr>
          <a:xfrm>
            <a:off x="4932759" y="3438823"/>
            <a:ext cx="2583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实施</a:t>
            </a:r>
            <a:endParaRPr lang="en-US" sz="834" dirty="0"/>
          </a:p>
        </p:txBody>
      </p:sp>
      <p:sp>
        <p:nvSpPr>
          <p:cNvPr id="46" name="Text 38"/>
          <p:cNvSpPr/>
          <p:nvPr/>
        </p:nvSpPr>
        <p:spPr>
          <a:xfrm>
            <a:off x="5191078" y="3438823"/>
            <a:ext cx="9144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跨节点与跨可用区</a:t>
            </a:r>
            <a:endParaRPr lang="en-US" sz="784" dirty="0"/>
          </a:p>
        </p:txBody>
      </p:sp>
      <p:sp>
        <p:nvSpPr>
          <p:cNvPr id="47" name="Text 39"/>
          <p:cNvSpPr/>
          <p:nvPr/>
        </p:nvSpPr>
        <p:spPr>
          <a:xfrm>
            <a:off x="6105478" y="3438823"/>
            <a:ext cx="4869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分布策略</a:t>
            </a:r>
            <a:endParaRPr lang="en-US" sz="834" dirty="0"/>
          </a:p>
        </p:txBody>
      </p:sp>
      <p:sp>
        <p:nvSpPr>
          <p:cNvPr id="48" name="Text 40"/>
          <p:cNvSpPr/>
          <p:nvPr/>
        </p:nvSpPr>
        <p:spPr>
          <a:xfrm>
            <a:off x="4804172" y="366027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49" name="Text 41"/>
          <p:cNvSpPr/>
          <p:nvPr/>
        </p:nvSpPr>
        <p:spPr>
          <a:xfrm>
            <a:off x="4932759" y="3667423"/>
            <a:ext cx="17539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配置 Pod 反亲和性，提升容灾性能</a:t>
            </a:r>
            <a:endParaRPr lang="en-US" sz="834" dirty="0"/>
          </a:p>
        </p:txBody>
      </p:sp>
      <p:sp>
        <p:nvSpPr>
          <p:cNvPr id="50" name="Text 42"/>
          <p:cNvSpPr/>
          <p:nvPr/>
        </p:nvSpPr>
        <p:spPr>
          <a:xfrm>
            <a:off x="4804172" y="3888879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F77B4"/>
                </a:solidFill>
              </a:rPr>
              <a:t>→</a:t>
            </a:r>
            <a:endParaRPr lang="en-US" sz="784" dirty="0"/>
          </a:p>
        </p:txBody>
      </p:sp>
      <p:sp>
        <p:nvSpPr>
          <p:cNvPr id="51" name="Text 43"/>
          <p:cNvSpPr/>
          <p:nvPr/>
        </p:nvSpPr>
        <p:spPr>
          <a:xfrm>
            <a:off x="4932759" y="3896023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利用拓扑约束实现流量本地化访问</a:t>
            </a:r>
            <a:endParaRPr lang="en-US" sz="834" dirty="0"/>
          </a:p>
        </p:txBody>
      </p:sp>
      <p:pic>
        <p:nvPicPr>
          <p:cNvPr id="52" name="Image 6" descr="preencoded.png">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7643813" y="4255303"/>
            <a:ext cx="1071563" cy="6024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2026-02-09T20:02:26Z</dcterms:created>
  <dcterms:modified xsi:type="dcterms:W3CDTF">2026-02-09T20:02:26Z</dcterms:modified>
</cp:coreProperties>
</file>